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60" r:id="rId1"/>
  </p:sldMasterIdLst>
  <p:notesMasterIdLst>
    <p:notesMasterId r:id="rId22"/>
  </p:notesMasterIdLst>
  <p:sldIdLst>
    <p:sldId id="289" r:id="rId2"/>
    <p:sldId id="290" r:id="rId3"/>
    <p:sldId id="291" r:id="rId4"/>
    <p:sldId id="292" r:id="rId5"/>
    <p:sldId id="293" r:id="rId6"/>
    <p:sldId id="294" r:id="rId7"/>
    <p:sldId id="296" r:id="rId8"/>
    <p:sldId id="295" r:id="rId9"/>
    <p:sldId id="297" r:id="rId10"/>
    <p:sldId id="298" r:id="rId11"/>
    <p:sldId id="299" r:id="rId12"/>
    <p:sldId id="300" r:id="rId13"/>
    <p:sldId id="302" r:id="rId14"/>
    <p:sldId id="303" r:id="rId15"/>
    <p:sldId id="304" r:id="rId16"/>
    <p:sldId id="305" r:id="rId17"/>
    <p:sldId id="306" r:id="rId18"/>
    <p:sldId id="307" r:id="rId19"/>
    <p:sldId id="308" r:id="rId20"/>
    <p:sldId id="309" r:id="rId21"/>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60" autoAdjust="0"/>
  </p:normalViewPr>
  <p:slideViewPr>
    <p:cSldViewPr>
      <p:cViewPr varScale="1">
        <p:scale>
          <a:sx n="57" d="100"/>
          <a:sy n="57" d="100"/>
        </p:scale>
        <p:origin x="15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20.10.2020</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B41ECE4-ABB2-4F96-BA92-C990E98519B9}" type="datetime1">
              <a:rPr lang="ru-RU" smtClean="0"/>
              <a:t>20.10.2020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5C25F8E-C3A8-4235-BD01-EE1ACAA97434}" type="datetime1">
              <a:rPr lang="ru-RU" smtClean="0"/>
              <a:t>20.10.2020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697FF171-832E-4869-922D-E5CB08275789}" type="datetime1">
              <a:rPr lang="ru-RU" smtClean="0"/>
              <a:t>20.10.2020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8CA841A6-38A9-4AE5-8EDD-77F38EA7C22C}" type="datetime1">
              <a:rPr lang="ru-RU" smtClean="0"/>
              <a:t>20.10.2020</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4DBB4C3-C6A9-43C2-9A0A-D02B284D9606}" type="datetime1">
              <a:rPr lang="ru-RU" smtClean="0"/>
              <a:t>20.10.2020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E126486-76D2-4727-8BA5-732B6994B5C5}" type="datetime1">
              <a:rPr lang="ru-RU" smtClean="0"/>
              <a:t>20.10.2020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698AC4B5-E5E4-48B6-B2DD-56C5CE6E58CD}" type="datetime1">
              <a:rPr lang="ru-RU" smtClean="0"/>
              <a:t>20.10.2020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A00AF11-0F10-4DAA-9D79-486E59F53378}" type="datetime1">
              <a:rPr lang="ru-RU" smtClean="0"/>
              <a:t>20.10.2020</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5869E12-1157-445D-A2DF-3F219FAA9D90}" type="datetime1">
              <a:rPr lang="ru-RU" smtClean="0"/>
              <a:t>20.10.2020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254F01D8-67B5-489B-A243-72DA8A8DA529}" type="datetime1">
              <a:rPr lang="ru-RU" smtClean="0"/>
              <a:t>20.10.2020</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EEC5234B-A3C9-46B4-B874-77CC4591058E}" type="datetime1">
              <a:rPr lang="ru-RU" smtClean="0"/>
              <a:t>20.10.2020</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BC1BD55-643C-4204-BC5A-F5FFA5E84B7A}" type="datetime1">
              <a:rPr lang="ru-RU" smtClean="0"/>
              <a:t>20.10.2020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1763688" y="274638"/>
            <a:ext cx="6161112" cy="778098"/>
          </a:xfrm>
        </p:spPr>
        <p:txBody>
          <a:bodyPr>
            <a:normAutofit/>
          </a:bodyPr>
          <a:lstStyle/>
          <a:p>
            <a:pPr marL="0" marR="0" lvl="0" indent="0" algn="ctr" defTabSz="914400" rtl="0" eaLnBrk="1" fontAlgn="auto" latinLnBrk="0" hangingPunct="1">
              <a:lnSpc>
                <a:spcPct val="100000"/>
              </a:lnSpc>
              <a:spcBef>
                <a:spcPts val="0"/>
              </a:spcBef>
              <a:spcAft>
                <a:spcPts val="0"/>
              </a:spcAft>
              <a:tabLst/>
              <a:defRPr/>
            </a:pPr>
            <a:r>
              <a:rPr lang="kk-KZ" sz="2000" kern="0" cap="none" dirty="0">
                <a:solidFill>
                  <a:schemeClr val="tx1"/>
                </a:solidFill>
                <a:latin typeface="Times New Roman"/>
                <a:ea typeface="Times New Roman"/>
                <a:cs typeface="Times New Roman"/>
                <a:sym typeface="Times New Roman"/>
              </a:rPr>
              <a:t>Ә</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b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000" kern="0" cap="none" dirty="0">
                <a:solidFill>
                  <a:schemeClr val="tx1"/>
                </a:solidFill>
                <a:latin typeface="Times New Roman"/>
                <a:ea typeface="Times New Roman"/>
                <a:cs typeface="Times New Roman"/>
                <a:sym typeface="Times New Roman"/>
              </a:rPr>
              <a:t>Х</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0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0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0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7889304" cy="5061176"/>
          </a:xfrm>
        </p:spPr>
        <p:txBody>
          <a:bodyPr>
            <a:normAutofit lnSpcReduction="10000"/>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3600" dirty="0">
                <a:solidFill>
                  <a:srgbClr val="000000"/>
                </a:solidFill>
                <a:effectLst/>
                <a:latin typeface="Times New Roman" panose="02020603050405020304" pitchFamily="18" charset="0"/>
                <a:ea typeface="Arial Unicode MS"/>
                <a:cs typeface="Times New Roman" panose="02020603050405020304" pitchFamily="18" charset="0"/>
              </a:rPr>
              <a:t>Гетерогенді жүйелердегі тепе-теңдік константалары. Ерігіштік көбейтіндісі. Ерігіштік</a:t>
            </a:r>
            <a:r>
              <a:rPr lang="kk-KZ" sz="3600" dirty="0">
                <a:solidFill>
                  <a:srgbClr val="000000"/>
                </a:solidFill>
                <a:latin typeface="Times New Roman" panose="02020603050405020304" pitchFamily="18" charset="0"/>
                <a:ea typeface="Arial Unicode MS"/>
                <a:cs typeface="Times New Roman" panose="02020603050405020304" pitchFamily="18" charset="0"/>
              </a:rPr>
              <a:t>. Ерігіштікке әртүрлі факторлардың әсері.</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a:p>
            <a:endParaRPr lang="ru-RU" dirty="0"/>
          </a:p>
          <a:p>
            <a:endParaRPr lang="ru-RU" dirty="0"/>
          </a:p>
          <a:p>
            <a:endParaRPr lang="ru-RU" dirty="0"/>
          </a:p>
          <a:p>
            <a:pPr marL="0" indent="0">
              <a:buNone/>
            </a:pPr>
            <a:r>
              <a:rPr lang="ru-RU" sz="2100" dirty="0"/>
              <a:t>                                                      Д</a:t>
            </a:r>
            <a:r>
              <a:rPr lang="kk-KZ" sz="2100" dirty="0"/>
              <a:t>әріскер </a:t>
            </a:r>
            <a:r>
              <a:rPr lang="ru-RU" sz="2100" dirty="0"/>
              <a:t>- Исмаилова А.Г.</a:t>
            </a:r>
          </a:p>
          <a:p>
            <a:endParaRPr lang="ru-RU" dirty="0"/>
          </a:p>
        </p:txBody>
      </p:sp>
    </p:spTree>
    <p:extLst>
      <p:ext uri="{BB962C8B-B14F-4D97-AF65-F5344CB8AC3E}">
        <p14:creationId xmlns:p14="http://schemas.microsoft.com/office/powerpoint/2010/main" val="2970904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E40440D-C3AC-4D87-B018-3D03DFE26AEE}"/>
              </a:ext>
            </a:extLst>
          </p:cNvPr>
          <p:cNvSpPr>
            <a:spLocks noGrp="1"/>
          </p:cNvSpPr>
          <p:nvPr>
            <p:ph sz="quarter" idx="1"/>
          </p:nvPr>
        </p:nvSpPr>
        <p:spPr>
          <a:xfrm>
            <a:off x="457200" y="476672"/>
            <a:ext cx="8147248" cy="5997280"/>
          </a:xfrm>
        </p:spPr>
        <p:txBody>
          <a:bodyPr/>
          <a:lstStyle/>
          <a:p>
            <a:pPr indent="0" algn="just">
              <a:lnSpc>
                <a:spcPct val="107000"/>
              </a:lnSpc>
              <a:spcAft>
                <a:spcPts val="800"/>
              </a:spcAft>
              <a:buNone/>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Ерігіштік</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Тұнбаның түзілуіне кері процесс, яғни тұнбаның еруі - </a:t>
            </a:r>
            <a:r>
              <a:rPr lang="kk-KZ" sz="2400" i="1" dirty="0">
                <a:effectLst/>
                <a:latin typeface="Times New Roman" panose="02020603050405020304" pitchFamily="18" charset="0"/>
                <a:ea typeface="Calibri" panose="020F0502020204030204" pitchFamily="34" charset="0"/>
                <a:cs typeface="Times New Roman" panose="02020603050405020304" pitchFamily="18" charset="0"/>
              </a:rPr>
              <a:t>ерігіштік</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арқылы түсіндіріледі, оның белгіленуі  S әрпімен сипатталады. Өлшем бірлігі моль/л немесе г/л бола алады. Ерігіштік дегеніміз қанық ерітіндідегі қосылыстың жалпы концентрациясы.</a:t>
            </a:r>
          </a:p>
          <a:p>
            <a:pPr indent="450215" algn="just">
              <a:lnSpc>
                <a:spcPct val="107000"/>
              </a:lnSpc>
              <a:spcAft>
                <a:spcPts val="800"/>
              </a:spcAft>
            </a:pPr>
            <a:endParaRPr lang="kk-KZ"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E3ACF30F-931F-4B01-AC4F-7914FB5F9188}"/>
              </a:ext>
            </a:extLst>
          </p:cNvPr>
          <p:cNvSpPr>
            <a:spLocks noGrp="1"/>
          </p:cNvSpPr>
          <p:nvPr>
            <p:ph type="sldNum" sz="quarter" idx="15"/>
          </p:nvPr>
        </p:nvSpPr>
        <p:spPr/>
        <p:txBody>
          <a:bodyPr/>
          <a:lstStyle/>
          <a:p>
            <a:fld id="{D6F87789-79C0-4369-89FF-5E19A7612EE5}" type="slidenum">
              <a:rPr lang="ru-RU" smtClean="0"/>
              <a:pPr/>
              <a:t>10</a:t>
            </a:fld>
            <a:endParaRPr lang="ru-RU"/>
          </a:p>
        </p:txBody>
      </p:sp>
      <p:pic>
        <p:nvPicPr>
          <p:cNvPr id="5" name="Рисунок 4">
            <a:extLst>
              <a:ext uri="{FF2B5EF4-FFF2-40B4-BE49-F238E27FC236}">
                <a16:creationId xmlns:a16="http://schemas.microsoft.com/office/drawing/2014/main" id="{586D72A1-79E0-440D-95D9-E4667BF80288}"/>
              </a:ext>
            </a:extLst>
          </p:cNvPr>
          <p:cNvPicPr>
            <a:picLocks noChangeAspect="1"/>
          </p:cNvPicPr>
          <p:nvPr/>
        </p:nvPicPr>
        <p:blipFill>
          <a:blip r:embed="rId2"/>
          <a:stretch>
            <a:fillRect/>
          </a:stretch>
        </p:blipFill>
        <p:spPr>
          <a:xfrm>
            <a:off x="827584" y="3573016"/>
            <a:ext cx="7606232" cy="2900936"/>
          </a:xfrm>
          <a:prstGeom prst="rect">
            <a:avLst/>
          </a:prstGeom>
        </p:spPr>
      </p:pic>
    </p:spTree>
    <p:extLst>
      <p:ext uri="{BB962C8B-B14F-4D97-AF65-F5344CB8AC3E}">
        <p14:creationId xmlns:p14="http://schemas.microsoft.com/office/powerpoint/2010/main" val="2866374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F40E876-DBBC-40FE-AA00-681E0AB26956}"/>
              </a:ext>
            </a:extLst>
          </p:cNvPr>
          <p:cNvSpPr>
            <a:spLocks noGrp="1"/>
          </p:cNvSpPr>
          <p:nvPr>
            <p:ph sz="quarter" idx="1"/>
          </p:nvPr>
        </p:nvSpPr>
        <p:spPr>
          <a:xfrm>
            <a:off x="838200" y="548680"/>
            <a:ext cx="7467600" cy="5997280"/>
          </a:xfrm>
        </p:spPr>
        <p:txBody>
          <a:bodyPr/>
          <a:lstStyle/>
          <a:p>
            <a:pPr marL="0" indent="0">
              <a:buNone/>
            </a:pPr>
            <a:r>
              <a:rPr lang="ru-RU" dirty="0" err="1"/>
              <a:t>Бинарлы</a:t>
            </a:r>
            <a:r>
              <a:rPr lang="ru-RU" dirty="0"/>
              <a:t> </a:t>
            </a:r>
            <a:r>
              <a:rPr lang="ru-RU" dirty="0" err="1"/>
              <a:t>жүйе</a:t>
            </a:r>
            <a:r>
              <a:rPr lang="ru-RU" dirty="0"/>
              <a:t> </a:t>
            </a:r>
            <a:r>
              <a:rPr lang="ru-RU" dirty="0" err="1"/>
              <a:t>үшін</a:t>
            </a:r>
            <a:endParaRPr lang="ru-RU" dirty="0"/>
          </a:p>
          <a:p>
            <a:pPr marL="0" indent="0" algn="ctr">
              <a:buNone/>
            </a:pPr>
            <a:r>
              <a:rPr lang="en-US" dirty="0"/>
              <a:t>AB	=	A	+	B</a:t>
            </a:r>
          </a:p>
          <a:p>
            <a:pPr marL="0" indent="0" algn="ctr">
              <a:buNone/>
            </a:pPr>
            <a:r>
              <a:rPr lang="en-US" dirty="0"/>
              <a:t>		s		s</a:t>
            </a:r>
          </a:p>
          <a:p>
            <a:pPr marL="0" indent="0" algn="ctr">
              <a:buNone/>
            </a:pPr>
            <a:r>
              <a:rPr lang="en-US" dirty="0"/>
              <a:t>K</a:t>
            </a:r>
            <a:r>
              <a:rPr lang="en-US" sz="1400" dirty="0"/>
              <a:t>S</a:t>
            </a:r>
            <a:r>
              <a:rPr lang="en-US" dirty="0"/>
              <a:t>= [A]∙[ B]= </a:t>
            </a:r>
            <a:r>
              <a:rPr lang="en-US" dirty="0" err="1"/>
              <a:t>s∙s</a:t>
            </a:r>
            <a:r>
              <a:rPr lang="en-US" dirty="0"/>
              <a:t> = s2 </a:t>
            </a:r>
          </a:p>
          <a:p>
            <a:pPr marL="0" indent="0" algn="ctr">
              <a:buNone/>
            </a:pPr>
            <a:r>
              <a:rPr lang="en-US" dirty="0"/>
              <a:t>S = √K</a:t>
            </a:r>
            <a:r>
              <a:rPr lang="en-US" sz="1400" dirty="0"/>
              <a:t>S</a:t>
            </a:r>
          </a:p>
          <a:p>
            <a:endParaRPr lang="ru-RU" dirty="0"/>
          </a:p>
        </p:txBody>
      </p:sp>
      <p:sp>
        <p:nvSpPr>
          <p:cNvPr id="4" name="Номер слайда 3">
            <a:extLst>
              <a:ext uri="{FF2B5EF4-FFF2-40B4-BE49-F238E27FC236}">
                <a16:creationId xmlns:a16="http://schemas.microsoft.com/office/drawing/2014/main" id="{ADA0FB1A-6238-4448-8E90-0CFBD81E254E}"/>
              </a:ext>
            </a:extLst>
          </p:cNvPr>
          <p:cNvSpPr>
            <a:spLocks noGrp="1"/>
          </p:cNvSpPr>
          <p:nvPr>
            <p:ph type="sldNum" sz="quarter" idx="15"/>
          </p:nvPr>
        </p:nvSpPr>
        <p:spPr/>
        <p:txBody>
          <a:bodyPr/>
          <a:lstStyle/>
          <a:p>
            <a:fld id="{D6F87789-79C0-4369-89FF-5E19A7612EE5}" type="slidenum">
              <a:rPr lang="ru-RU" smtClean="0"/>
              <a:pPr/>
              <a:t>11</a:t>
            </a:fld>
            <a:endParaRPr lang="ru-RU"/>
          </a:p>
        </p:txBody>
      </p:sp>
      <p:pic>
        <p:nvPicPr>
          <p:cNvPr id="9" name="Рисунок 8">
            <a:extLst>
              <a:ext uri="{FF2B5EF4-FFF2-40B4-BE49-F238E27FC236}">
                <a16:creationId xmlns:a16="http://schemas.microsoft.com/office/drawing/2014/main" id="{2040B4FF-0B52-4F44-83D0-43A1724439F9}"/>
              </a:ext>
            </a:extLst>
          </p:cNvPr>
          <p:cNvPicPr>
            <a:picLocks noChangeAspect="1"/>
          </p:cNvPicPr>
          <p:nvPr/>
        </p:nvPicPr>
        <p:blipFill>
          <a:blip r:embed="rId2"/>
          <a:stretch>
            <a:fillRect/>
          </a:stretch>
        </p:blipFill>
        <p:spPr>
          <a:xfrm>
            <a:off x="539552" y="2852936"/>
            <a:ext cx="7992888" cy="3693024"/>
          </a:xfrm>
          <a:prstGeom prst="rect">
            <a:avLst/>
          </a:prstGeom>
        </p:spPr>
      </p:pic>
    </p:spTree>
    <p:extLst>
      <p:ext uri="{BB962C8B-B14F-4D97-AF65-F5344CB8AC3E}">
        <p14:creationId xmlns:p14="http://schemas.microsoft.com/office/powerpoint/2010/main" val="3203348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B291DD9-4101-4F06-B8E7-E376173E6DDE}"/>
              </a:ext>
            </a:extLst>
          </p:cNvPr>
          <p:cNvSpPr>
            <a:spLocks noGrp="1"/>
          </p:cNvSpPr>
          <p:nvPr>
            <p:ph sz="quarter" idx="1"/>
          </p:nvPr>
        </p:nvSpPr>
        <p:spPr>
          <a:xfrm>
            <a:off x="457200" y="404664"/>
            <a:ext cx="8003232" cy="6069288"/>
          </a:xfrm>
        </p:spPr>
        <p:txBody>
          <a:bodyPr/>
          <a:lstStyle/>
          <a:p>
            <a:r>
              <a:rPr lang="kk-KZ" dirty="0"/>
              <a:t>Ерігіштікті есептеу барысында барлық ион концентрациялары ескерілуі қажет.</a:t>
            </a:r>
          </a:p>
          <a:p>
            <a:endParaRPr lang="ru-RU" dirty="0"/>
          </a:p>
        </p:txBody>
      </p:sp>
      <p:sp>
        <p:nvSpPr>
          <p:cNvPr id="4" name="Номер слайда 3">
            <a:extLst>
              <a:ext uri="{FF2B5EF4-FFF2-40B4-BE49-F238E27FC236}">
                <a16:creationId xmlns:a16="http://schemas.microsoft.com/office/drawing/2014/main" id="{C4FC7AB0-A8E4-40EC-83A2-F739A4C9C448}"/>
              </a:ext>
            </a:extLst>
          </p:cNvPr>
          <p:cNvSpPr>
            <a:spLocks noGrp="1"/>
          </p:cNvSpPr>
          <p:nvPr>
            <p:ph type="sldNum" sz="quarter" idx="15"/>
          </p:nvPr>
        </p:nvSpPr>
        <p:spPr/>
        <p:txBody>
          <a:bodyPr/>
          <a:lstStyle/>
          <a:p>
            <a:fld id="{D6F87789-79C0-4369-89FF-5E19A7612EE5}" type="slidenum">
              <a:rPr lang="ru-RU" smtClean="0"/>
              <a:pPr/>
              <a:t>12</a:t>
            </a:fld>
            <a:endParaRPr lang="ru-RU"/>
          </a:p>
        </p:txBody>
      </p:sp>
      <p:pic>
        <p:nvPicPr>
          <p:cNvPr id="6" name="Рисунок 5">
            <a:extLst>
              <a:ext uri="{FF2B5EF4-FFF2-40B4-BE49-F238E27FC236}">
                <a16:creationId xmlns:a16="http://schemas.microsoft.com/office/drawing/2014/main" id="{83F9E2D1-3B9A-459E-88D3-04C442FBB5B4}"/>
              </a:ext>
            </a:extLst>
          </p:cNvPr>
          <p:cNvPicPr>
            <a:picLocks noChangeAspect="1"/>
          </p:cNvPicPr>
          <p:nvPr/>
        </p:nvPicPr>
        <p:blipFill>
          <a:blip r:embed="rId2"/>
          <a:stretch>
            <a:fillRect/>
          </a:stretch>
        </p:blipFill>
        <p:spPr>
          <a:xfrm>
            <a:off x="683568" y="1412776"/>
            <a:ext cx="7776864" cy="4680520"/>
          </a:xfrm>
          <a:prstGeom prst="rect">
            <a:avLst/>
          </a:prstGeom>
        </p:spPr>
      </p:pic>
    </p:spTree>
    <p:extLst>
      <p:ext uri="{BB962C8B-B14F-4D97-AF65-F5344CB8AC3E}">
        <p14:creationId xmlns:p14="http://schemas.microsoft.com/office/powerpoint/2010/main" val="3783316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3940CF66-9477-434A-9E10-5BBA426837F0}"/>
              </a:ext>
            </a:extLst>
          </p:cNvPr>
          <p:cNvPicPr>
            <a:picLocks noGrp="1" noChangeAspect="1"/>
          </p:cNvPicPr>
          <p:nvPr>
            <p:ph sz="quarter" idx="1"/>
          </p:nvPr>
        </p:nvPicPr>
        <p:blipFill>
          <a:blip r:embed="rId2"/>
          <a:stretch>
            <a:fillRect/>
          </a:stretch>
        </p:blipFill>
        <p:spPr>
          <a:xfrm>
            <a:off x="179512" y="620688"/>
            <a:ext cx="8496944" cy="5760640"/>
          </a:xfrm>
          <a:prstGeom prst="rect">
            <a:avLst/>
          </a:prstGeom>
        </p:spPr>
      </p:pic>
      <p:sp>
        <p:nvSpPr>
          <p:cNvPr id="4" name="Номер слайда 3">
            <a:extLst>
              <a:ext uri="{FF2B5EF4-FFF2-40B4-BE49-F238E27FC236}">
                <a16:creationId xmlns:a16="http://schemas.microsoft.com/office/drawing/2014/main" id="{A77123E0-1069-4AEF-811A-1D910A2A1BF6}"/>
              </a:ext>
            </a:extLst>
          </p:cNvPr>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3261590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22666F7-3D0E-4F28-AAA0-4AF798AF25AF}"/>
              </a:ext>
            </a:extLst>
          </p:cNvPr>
          <p:cNvSpPr>
            <a:spLocks noGrp="1"/>
          </p:cNvSpPr>
          <p:nvPr>
            <p:ph sz="quarter" idx="1"/>
          </p:nvPr>
        </p:nvSpPr>
        <p:spPr>
          <a:xfrm>
            <a:off x="457200" y="332656"/>
            <a:ext cx="8281416" cy="6141296"/>
          </a:xfrm>
        </p:spPr>
        <p:txBody>
          <a:bodyPr/>
          <a:lstStyle/>
          <a:p>
            <a:r>
              <a:rPr lang="kk-KZ" dirty="0"/>
              <a:t>Мысалы:</a:t>
            </a:r>
          </a:p>
          <a:p>
            <a:endParaRPr lang="ru-RU" dirty="0"/>
          </a:p>
        </p:txBody>
      </p:sp>
      <p:sp>
        <p:nvSpPr>
          <p:cNvPr id="4" name="Номер слайда 3">
            <a:extLst>
              <a:ext uri="{FF2B5EF4-FFF2-40B4-BE49-F238E27FC236}">
                <a16:creationId xmlns:a16="http://schemas.microsoft.com/office/drawing/2014/main" id="{CB4D04ED-3295-4DEB-A2A3-A4497A1AE915}"/>
              </a:ext>
            </a:extLst>
          </p:cNvPr>
          <p:cNvSpPr>
            <a:spLocks noGrp="1"/>
          </p:cNvSpPr>
          <p:nvPr>
            <p:ph type="sldNum" sz="quarter" idx="15"/>
          </p:nvPr>
        </p:nvSpPr>
        <p:spPr/>
        <p:txBody>
          <a:bodyPr/>
          <a:lstStyle/>
          <a:p>
            <a:fld id="{D6F87789-79C0-4369-89FF-5E19A7612EE5}" type="slidenum">
              <a:rPr lang="ru-RU" smtClean="0"/>
              <a:pPr/>
              <a:t>14</a:t>
            </a:fld>
            <a:endParaRPr lang="ru-RU"/>
          </a:p>
        </p:txBody>
      </p:sp>
      <p:pic>
        <p:nvPicPr>
          <p:cNvPr id="5" name="Рисунок 4">
            <a:extLst>
              <a:ext uri="{FF2B5EF4-FFF2-40B4-BE49-F238E27FC236}">
                <a16:creationId xmlns:a16="http://schemas.microsoft.com/office/drawing/2014/main" id="{46F4341A-588E-45FA-8003-988B15439B34}"/>
              </a:ext>
            </a:extLst>
          </p:cNvPr>
          <p:cNvPicPr>
            <a:picLocks noChangeAspect="1"/>
          </p:cNvPicPr>
          <p:nvPr/>
        </p:nvPicPr>
        <p:blipFill>
          <a:blip r:embed="rId2"/>
          <a:stretch>
            <a:fillRect/>
          </a:stretch>
        </p:blipFill>
        <p:spPr>
          <a:xfrm>
            <a:off x="611560" y="980728"/>
            <a:ext cx="7931224" cy="5184576"/>
          </a:xfrm>
          <a:prstGeom prst="rect">
            <a:avLst/>
          </a:prstGeom>
        </p:spPr>
      </p:pic>
    </p:spTree>
    <p:extLst>
      <p:ext uri="{BB962C8B-B14F-4D97-AF65-F5344CB8AC3E}">
        <p14:creationId xmlns:p14="http://schemas.microsoft.com/office/powerpoint/2010/main" val="3703574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DACBDBF-8FFB-43AB-989C-DE0A35DC47FF}"/>
              </a:ext>
            </a:extLst>
          </p:cNvPr>
          <p:cNvSpPr>
            <a:spLocks noGrp="1"/>
          </p:cNvSpPr>
          <p:nvPr>
            <p:ph sz="quarter" idx="1"/>
          </p:nvPr>
        </p:nvSpPr>
        <p:spPr>
          <a:xfrm>
            <a:off x="457200" y="260648"/>
            <a:ext cx="8003232" cy="6213304"/>
          </a:xfrm>
        </p:spPr>
        <p:txBody>
          <a:bodyPr>
            <a:normAutofit fontScale="85000" lnSpcReduction="10000"/>
          </a:bodyPr>
          <a:lstStyle/>
          <a:p>
            <a:pPr indent="450215" algn="just">
              <a:lnSpc>
                <a:spcPct val="107000"/>
              </a:lnSpc>
              <a:spcAft>
                <a:spcPts val="800"/>
              </a:spcAft>
            </a:pPr>
            <a:r>
              <a:rPr lang="kk-KZ" dirty="0">
                <a:effectLst/>
                <a:latin typeface="Times New Roman" panose="02020603050405020304" pitchFamily="18" charset="0"/>
                <a:ea typeface="Calibri" panose="020F0502020204030204" pitchFamily="34" charset="0"/>
                <a:cs typeface="Times New Roman" panose="02020603050405020304" pitchFamily="18" charset="0"/>
              </a:rPr>
              <a:t>Ерігіштікке әртүрлі факторлардың әсері</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dirty="0">
                <a:effectLst/>
                <a:latin typeface="Times New Roman" panose="02020603050405020304" pitchFamily="18" charset="0"/>
                <a:ea typeface="Calibri" panose="020F0502020204030204" pitchFamily="34" charset="0"/>
                <a:cs typeface="Times New Roman" panose="02020603050405020304" pitchFamily="18" charset="0"/>
              </a:rPr>
              <a:t>Қосылыстардың ерігіштігі еріген зат пен еріткіштің табиғатына, температураға, иондық күшке, аттас ионның артық мөлшеріне, бөгде реакциялардың және т.б факторлардың болуына байланысты өзгеріске ұшырап отырады.</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dirty="0">
                <a:effectLst/>
                <a:latin typeface="Times New Roman" panose="02020603050405020304" pitchFamily="18" charset="0"/>
                <a:ea typeface="Calibri" panose="020F0502020204030204" pitchFamily="34" charset="0"/>
                <a:cs typeface="Times New Roman" panose="02020603050405020304" pitchFamily="18" charset="0"/>
              </a:rPr>
              <a:t>Ерігіштікке еріген зат пен еріткіштің табиғат әсерін түсіндіруде белгілі бір заңдылық жоқ. Тәуелділік қосылыстың еріткіште еруі -  «ұқсас ұқсаста ериді» деген сияқты сипатқа ие, яғни қосылыстың сольваттануы, еріткіштің құрылымын өзгерту, тұнбаның модификациясы, тұнба бөлшегінің өлшемі себеп болады. Мысалы, суда кейбір неорганикалық қышқылдар жақсы ериді, негіздер (сілтілерден басқасы) аса емес. Күшті қышқылдан түзілген тұздар (Ba</a:t>
            </a:r>
            <a:r>
              <a:rPr lang="kk-KZ"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dirty="0">
                <a:effectLst/>
                <a:latin typeface="Times New Roman" panose="02020603050405020304" pitchFamily="18" charset="0"/>
                <a:ea typeface="Calibri" panose="020F0502020204030204" pitchFamily="34" charset="0"/>
                <a:cs typeface="Times New Roman" panose="02020603050405020304" pitchFamily="18" charset="0"/>
              </a:rPr>
              <a:t>, Sr</a:t>
            </a:r>
            <a:r>
              <a:rPr lang="kk-KZ"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dirty="0">
                <a:effectLst/>
                <a:latin typeface="Times New Roman" panose="02020603050405020304" pitchFamily="18" charset="0"/>
                <a:ea typeface="Calibri" panose="020F0502020204030204" pitchFamily="34" charset="0"/>
                <a:cs typeface="Times New Roman" panose="02020603050405020304" pitchFamily="18" charset="0"/>
              </a:rPr>
              <a:t>, Pb</a:t>
            </a:r>
            <a:r>
              <a:rPr lang="kk-KZ"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dirty="0">
                <a:effectLst/>
                <a:latin typeface="Times New Roman" panose="02020603050405020304" pitchFamily="18" charset="0"/>
                <a:ea typeface="Calibri" panose="020F0502020204030204" pitchFamily="34" charset="0"/>
                <a:cs typeface="Times New Roman" panose="02020603050405020304" pitchFamily="18" charset="0"/>
              </a:rPr>
              <a:t> сульфаттарынан, Pb</a:t>
            </a:r>
            <a:r>
              <a:rPr lang="kk-KZ"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dirty="0">
                <a:effectLst/>
                <a:latin typeface="Times New Roman" panose="02020603050405020304" pitchFamily="18" charset="0"/>
                <a:ea typeface="Calibri" panose="020F0502020204030204" pitchFamily="34" charset="0"/>
                <a:cs typeface="Times New Roman" panose="02020603050405020304" pitchFamily="18" charset="0"/>
              </a:rPr>
              <a:t>, Hg</a:t>
            </a:r>
            <a:r>
              <a:rPr lang="kk-KZ"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dirty="0">
                <a:effectLst/>
                <a:latin typeface="Times New Roman" panose="02020603050405020304" pitchFamily="18" charset="0"/>
                <a:ea typeface="Calibri" panose="020F0502020204030204" pitchFamily="34" charset="0"/>
                <a:cs typeface="Times New Roman" panose="02020603050405020304" pitchFamily="18" charset="0"/>
              </a:rPr>
              <a:t>, Ag</a:t>
            </a:r>
            <a:r>
              <a:rPr lang="kk-KZ"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kk-KZ" dirty="0">
                <a:effectLst/>
                <a:latin typeface="Times New Roman" panose="02020603050405020304" pitchFamily="18" charset="0"/>
                <a:ea typeface="Calibri" panose="020F0502020204030204" pitchFamily="34" charset="0"/>
                <a:cs typeface="Times New Roman" panose="02020603050405020304" pitchFamily="18" charset="0"/>
              </a:rPr>
              <a:t>  галогенидтерінен басқа) да жақсы ериді, керісінше әлсіз қышқыл тұздары  суда нашар ериді. Органикалық еріткіштер де әртүрлі қызмет атқарады, мысалы, сулы ерітінділерге этанол қосылса ерігіштік төмендейді. Кей жағдайда керісінше (Hg</a:t>
            </a:r>
            <a:r>
              <a:rPr lang="kk-KZ"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dirty="0">
                <a:effectLst/>
                <a:latin typeface="Times New Roman" panose="02020603050405020304" pitchFamily="18" charset="0"/>
                <a:ea typeface="Calibri" panose="020F0502020204030204" pitchFamily="34" charset="0"/>
                <a:cs typeface="Times New Roman" panose="02020603050405020304" pitchFamily="18" charset="0"/>
              </a:rPr>
              <a:t>Cl</a:t>
            </a:r>
            <a:r>
              <a:rPr lang="kk-KZ"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dirty="0">
                <a:effectLst/>
                <a:latin typeface="Times New Roman" panose="02020603050405020304" pitchFamily="18" charset="0"/>
                <a:ea typeface="Calibri" panose="020F0502020204030204" pitchFamily="34" charset="0"/>
                <a:cs typeface="Times New Roman" panose="02020603050405020304" pitchFamily="18" charset="0"/>
              </a:rPr>
              <a:t>) ерігіштікті арттырады.</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462E6DEB-5E4A-4B14-919B-05F2499F7983}"/>
              </a:ext>
            </a:extLst>
          </p:cNvPr>
          <p:cNvSpPr>
            <a:spLocks noGrp="1"/>
          </p:cNvSpPr>
          <p:nvPr>
            <p:ph type="sldNum" sz="quarter" idx="15"/>
          </p:nvPr>
        </p:nvSpPr>
        <p:spPr/>
        <p:txBody>
          <a:bodyPr/>
          <a:lstStyle/>
          <a:p>
            <a:fld id="{D6F87789-79C0-4369-89FF-5E19A7612EE5}" type="slidenum">
              <a:rPr lang="ru-RU" smtClean="0"/>
              <a:pPr/>
              <a:t>15</a:t>
            </a:fld>
            <a:endParaRPr lang="ru-RU"/>
          </a:p>
        </p:txBody>
      </p:sp>
    </p:spTree>
    <p:extLst>
      <p:ext uri="{BB962C8B-B14F-4D97-AF65-F5344CB8AC3E}">
        <p14:creationId xmlns:p14="http://schemas.microsoft.com/office/powerpoint/2010/main" val="558746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8BD8908-C7E4-41F3-95EA-DCDD347B72EC}"/>
              </a:ext>
            </a:extLst>
          </p:cNvPr>
          <p:cNvSpPr>
            <a:spLocks noGrp="1"/>
          </p:cNvSpPr>
          <p:nvPr>
            <p:ph sz="quarter" idx="1"/>
          </p:nvPr>
        </p:nvSpPr>
        <p:spPr>
          <a:xfrm>
            <a:off x="457200" y="476672"/>
            <a:ext cx="7671816" cy="5997280"/>
          </a:xfrm>
        </p:spPr>
        <p:txBody>
          <a:bodyPr>
            <a:normAutofit lnSpcReduction="10000"/>
          </a:bodyPr>
          <a:lstStyle/>
          <a:p>
            <a:pPr indent="450215" algn="just">
              <a:lnSpc>
                <a:spcPct val="107000"/>
              </a:lnSpc>
              <a:spcAft>
                <a:spcPts val="800"/>
              </a:spcAft>
            </a:pP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Ерігіштікке температураның әсері  де әртүрлі. Негізінен температура артқан сайын ерігіштік артады, ол түскен артық энергия нәтижесінде тұнбаның кристалдық торының бұзылуымен түсіндіріледі. Кейде ауытқушылық та болады, мысалы кальций, магний, литийдің аз еритін қосылыстары сольватталған қабаттың бұзылуына байланысты температура артқан сайын ерігіштігі төмендейді.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800" dirty="0">
                <a:effectLst/>
                <a:latin typeface="Times New Roman" panose="02020603050405020304" pitchFamily="18" charset="0"/>
                <a:ea typeface="Calibri" panose="020F0502020204030204" pitchFamily="34" charset="0"/>
                <a:cs typeface="Times New Roman" panose="02020603050405020304" pitchFamily="18" charset="0"/>
              </a:rPr>
              <a:t>Иондық күштің артуы әсерінен ерігіштік артады, мұндай құбылыс тұздық эффект деп аталады.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3BE8D06D-1E1C-4A97-9021-ABE2EF29C34B}"/>
              </a:ext>
            </a:extLst>
          </p:cNvPr>
          <p:cNvSpPr>
            <a:spLocks noGrp="1"/>
          </p:cNvSpPr>
          <p:nvPr>
            <p:ph type="sldNum" sz="quarter" idx="15"/>
          </p:nvPr>
        </p:nvSpPr>
        <p:spPr/>
        <p:txBody>
          <a:bodyPr/>
          <a:lstStyle/>
          <a:p>
            <a:fld id="{D6F87789-79C0-4369-89FF-5E19A7612EE5}" type="slidenum">
              <a:rPr lang="ru-RU" smtClean="0"/>
              <a:pPr/>
              <a:t>16</a:t>
            </a:fld>
            <a:endParaRPr lang="ru-RU"/>
          </a:p>
        </p:txBody>
      </p:sp>
    </p:spTree>
    <p:extLst>
      <p:ext uri="{BB962C8B-B14F-4D97-AF65-F5344CB8AC3E}">
        <p14:creationId xmlns:p14="http://schemas.microsoft.com/office/powerpoint/2010/main" val="1461689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8BAEF7A4-A339-4428-B4DD-226A63913BD5}"/>
              </a:ext>
            </a:extLst>
          </p:cNvPr>
          <p:cNvSpPr>
            <a:spLocks noGrp="1"/>
          </p:cNvSpPr>
          <p:nvPr>
            <p:ph type="sldNum" sz="quarter" idx="15"/>
          </p:nvPr>
        </p:nvSpPr>
        <p:spPr/>
        <p:txBody>
          <a:bodyPr/>
          <a:lstStyle/>
          <a:p>
            <a:fld id="{D6F87789-79C0-4369-89FF-5E19A7612EE5}" type="slidenum">
              <a:rPr lang="ru-RU" smtClean="0"/>
              <a:pPr/>
              <a:t>17</a:t>
            </a:fld>
            <a:endParaRPr lang="ru-RU"/>
          </a:p>
        </p:txBody>
      </p:sp>
      <p:pic>
        <p:nvPicPr>
          <p:cNvPr id="8" name="Объект 7">
            <a:extLst>
              <a:ext uri="{FF2B5EF4-FFF2-40B4-BE49-F238E27FC236}">
                <a16:creationId xmlns:a16="http://schemas.microsoft.com/office/drawing/2014/main" id="{6FFA5222-C579-48C6-96B5-61CE86588D13}"/>
              </a:ext>
            </a:extLst>
          </p:cNvPr>
          <p:cNvPicPr>
            <a:picLocks noGrp="1" noChangeAspect="1"/>
          </p:cNvPicPr>
          <p:nvPr>
            <p:ph sz="quarter" idx="1"/>
          </p:nvPr>
        </p:nvPicPr>
        <p:blipFill>
          <a:blip r:embed="rId2"/>
          <a:stretch>
            <a:fillRect/>
          </a:stretch>
        </p:blipFill>
        <p:spPr>
          <a:xfrm>
            <a:off x="611560" y="188640"/>
            <a:ext cx="7920880" cy="6336704"/>
          </a:xfrm>
          <a:prstGeom prst="rect">
            <a:avLst/>
          </a:prstGeom>
        </p:spPr>
      </p:pic>
    </p:spTree>
    <p:extLst>
      <p:ext uri="{BB962C8B-B14F-4D97-AF65-F5344CB8AC3E}">
        <p14:creationId xmlns:p14="http://schemas.microsoft.com/office/powerpoint/2010/main" val="1181534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6EE787C1-B866-4C9C-91B4-F48354D03969}"/>
              </a:ext>
            </a:extLst>
          </p:cNvPr>
          <p:cNvSpPr>
            <a:spLocks noGrp="1"/>
          </p:cNvSpPr>
          <p:nvPr>
            <p:ph type="sldNum" sz="quarter" idx="15"/>
          </p:nvPr>
        </p:nvSpPr>
        <p:spPr/>
        <p:txBody>
          <a:bodyPr/>
          <a:lstStyle/>
          <a:p>
            <a:fld id="{D6F87789-79C0-4369-89FF-5E19A7612EE5}" type="slidenum">
              <a:rPr lang="ru-RU" smtClean="0"/>
              <a:pPr/>
              <a:t>18</a:t>
            </a:fld>
            <a:endParaRPr lang="ru-RU"/>
          </a:p>
        </p:txBody>
      </p:sp>
      <p:pic>
        <p:nvPicPr>
          <p:cNvPr id="9" name="Объект 8">
            <a:extLst>
              <a:ext uri="{FF2B5EF4-FFF2-40B4-BE49-F238E27FC236}">
                <a16:creationId xmlns:a16="http://schemas.microsoft.com/office/drawing/2014/main" id="{447938EF-EFFA-4A56-943A-67E8A4237DB6}"/>
              </a:ext>
            </a:extLst>
          </p:cNvPr>
          <p:cNvPicPr>
            <a:picLocks noGrp="1" noChangeAspect="1"/>
          </p:cNvPicPr>
          <p:nvPr>
            <p:ph sz="quarter" idx="1"/>
          </p:nvPr>
        </p:nvPicPr>
        <p:blipFill>
          <a:blip r:embed="rId2"/>
          <a:stretch>
            <a:fillRect/>
          </a:stretch>
        </p:blipFill>
        <p:spPr>
          <a:xfrm>
            <a:off x="611560" y="332656"/>
            <a:ext cx="7920880" cy="5981212"/>
          </a:xfrm>
          <a:prstGeom prst="rect">
            <a:avLst/>
          </a:prstGeom>
        </p:spPr>
      </p:pic>
    </p:spTree>
    <p:extLst>
      <p:ext uri="{BB962C8B-B14F-4D97-AF65-F5344CB8AC3E}">
        <p14:creationId xmlns:p14="http://schemas.microsoft.com/office/powerpoint/2010/main" val="1937678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33852D9-CC59-4536-A0F8-3437E057DB05}"/>
              </a:ext>
            </a:extLst>
          </p:cNvPr>
          <p:cNvSpPr>
            <a:spLocks noGrp="1"/>
          </p:cNvSpPr>
          <p:nvPr>
            <p:ph sz="quarter" idx="1"/>
          </p:nvPr>
        </p:nvSpPr>
        <p:spPr>
          <a:xfrm>
            <a:off x="457200" y="188640"/>
            <a:ext cx="8003232" cy="6285312"/>
          </a:xfrm>
        </p:spPr>
        <p:txBody>
          <a:bodyPr/>
          <a:lstStyle/>
          <a:p>
            <a:pPr marL="0" indent="0" algn="just">
              <a:lnSpc>
                <a:spcPct val="107000"/>
              </a:lnSpc>
              <a:spcAft>
                <a:spcPts val="800"/>
              </a:spcAft>
              <a:buNone/>
              <a:tabLst>
                <a:tab pos="2184400" algn="l"/>
              </a:tabLst>
            </a:pPr>
            <a:endParaRPr lang="kk-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Aft>
                <a:spcPts val="800"/>
              </a:spcAft>
              <a:buNone/>
              <a:tabLst>
                <a:tab pos="2184400" algn="l"/>
              </a:tabLs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Аттас ион әсері.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tabLst>
                <a:tab pos="2184400" algn="l"/>
              </a:tabLs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Ерігіштік көбейтіндісі теңдеуі бойынша тұнба құрамында бір ионның концентрациясы артса, екінші ион концентрациясы төмендейді. Егер тұнбаға құрамындағы ионы бар қандай да бір электролит қосылатын болса ерігіштік төмендейді. Бұл құбылыс жалпы (аттас) ион эффектісі деп аталады.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tabLst>
                <a:tab pos="2184400" algn="l"/>
              </a:tabLst>
            </a:pPr>
            <a:r>
              <a:rPr kumimoji="0" lang="kk-KZ"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Аталған әсер аналитикалық химияда (әсіресе гравиметрия әдісінде) кеңінен қолданылады және</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тұздық эффектіге қарағанда жалпы ион әсері басымырақ, себебі тұндырғышқа аттас ион әсерінен ерігіштік төмендейді.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04E208E4-E19D-43BF-A05A-702876482C0C}"/>
              </a:ext>
            </a:extLst>
          </p:cNvPr>
          <p:cNvSpPr>
            <a:spLocks noGrp="1"/>
          </p:cNvSpPr>
          <p:nvPr>
            <p:ph type="sldNum" sz="quarter" idx="15"/>
          </p:nvPr>
        </p:nvSpPr>
        <p:spPr/>
        <p:txBody>
          <a:bodyPr/>
          <a:lstStyle/>
          <a:p>
            <a:fld id="{D6F87789-79C0-4369-89FF-5E19A7612EE5}" type="slidenum">
              <a:rPr lang="ru-RU" smtClean="0"/>
              <a:pPr/>
              <a:t>19</a:t>
            </a:fld>
            <a:endParaRPr lang="ru-RU"/>
          </a:p>
        </p:txBody>
      </p:sp>
    </p:spTree>
    <p:extLst>
      <p:ext uri="{BB962C8B-B14F-4D97-AF65-F5344CB8AC3E}">
        <p14:creationId xmlns:p14="http://schemas.microsoft.com/office/powerpoint/2010/main" val="2045568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F4F8545-D447-4586-A55B-F3D0B8546F7B}"/>
              </a:ext>
            </a:extLst>
          </p:cNvPr>
          <p:cNvSpPr>
            <a:spLocks noGrp="1"/>
          </p:cNvSpPr>
          <p:nvPr>
            <p:ph sz="quarter" idx="1"/>
          </p:nvPr>
        </p:nvSpPr>
        <p:spPr>
          <a:xfrm>
            <a:off x="457200" y="404664"/>
            <a:ext cx="8003232" cy="6069288"/>
          </a:xfrm>
        </p:spPr>
        <p:txBody>
          <a:bodyPr>
            <a:normAutofit/>
          </a:bodyPr>
          <a:lstStyle/>
          <a:p>
            <a:pPr indent="450215" algn="just">
              <a:lnSpc>
                <a:spcPct val="107000"/>
              </a:lnSpc>
              <a:spcAft>
                <a:spcPts val="800"/>
              </a:spcAft>
            </a:pP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Аналитикалық химияда гетерогенді жүйелердің ролі зор. Гетерогенді жүйе тепе-теңдіктегі аз еритін қосылыстар (тұнба) мен оның қаныққан ерітіндісінен тұрады, яғни жүйе - әртекті. Гетерогенді жүйелер сапалық талдауда, бір затты екінші заттан бөлуде, гравиметрлік сандық талдауда, тұндырып титрлеуде және т.б процестерде қолданылады. Мынадай гетерогенді жүйені қарастырайық:</a:t>
            </a:r>
            <a:endParaRPr lang="ru-RU" sz="1800" dirty="0">
              <a:latin typeface="Calibri" panose="020F0502020204030204" pitchFamily="34" charset="0"/>
              <a:ea typeface="Arial Unicode MS"/>
              <a:cs typeface="Times New Roman" panose="02020603050405020304" pitchFamily="18" charset="0"/>
            </a:endParaRPr>
          </a:p>
          <a:p>
            <a:pPr indent="0" algn="ctr">
              <a:lnSpc>
                <a:spcPct val="107000"/>
              </a:lnSpc>
              <a:spcAft>
                <a:spcPts val="800"/>
              </a:spcAft>
              <a:buNone/>
            </a:pPr>
            <a:r>
              <a:rPr lang="en-US" sz="2400" dirty="0">
                <a:solidFill>
                  <a:srgbClr val="000000"/>
                </a:solidFill>
                <a:effectLst/>
                <a:latin typeface="Times New Roman" panose="02020603050405020304" pitchFamily="18" charset="0"/>
                <a:ea typeface="Arial Unicode MS"/>
                <a:cs typeface="Times New Roman" panose="02020603050405020304" pitchFamily="18" charset="0"/>
              </a:rPr>
              <a:t>A</a:t>
            </a:r>
            <a:r>
              <a:rPr lang="en-US" sz="2400" baseline="-25000" dirty="0">
                <a:solidFill>
                  <a:srgbClr val="000000"/>
                </a:solidFill>
                <a:effectLst/>
                <a:latin typeface="Times New Roman" panose="02020603050405020304" pitchFamily="18" charset="0"/>
                <a:ea typeface="Arial Unicode MS"/>
                <a:cs typeface="Times New Roman" panose="02020603050405020304" pitchFamily="18" charset="0"/>
              </a:rPr>
              <a:t>m</a:t>
            </a:r>
            <a:r>
              <a:rPr lang="en-US" sz="2400" dirty="0">
                <a:solidFill>
                  <a:srgbClr val="000000"/>
                </a:solidFill>
                <a:effectLst/>
                <a:latin typeface="Times New Roman" panose="02020603050405020304" pitchFamily="18" charset="0"/>
                <a:ea typeface="Arial Unicode MS"/>
                <a:cs typeface="Times New Roman" panose="02020603050405020304" pitchFamily="18" charset="0"/>
              </a:rPr>
              <a:t>B</a:t>
            </a:r>
            <a:r>
              <a:rPr lang="en-US" sz="2400" baseline="-25000" dirty="0">
                <a:solidFill>
                  <a:srgbClr val="000000"/>
                </a:solidFill>
                <a:effectLst/>
                <a:latin typeface="Times New Roman" panose="02020603050405020304" pitchFamily="18" charset="0"/>
                <a:ea typeface="Arial Unicode MS"/>
                <a:cs typeface="Times New Roman" panose="02020603050405020304" pitchFamily="18" charset="0"/>
              </a:rPr>
              <a:t>n </a:t>
            </a:r>
            <a:r>
              <a:rPr lang="en-US" sz="2400" dirty="0">
                <a:solidFill>
                  <a:srgbClr val="000000"/>
                </a:solidFill>
                <a:effectLst/>
                <a:latin typeface="Times New Roman" panose="02020603050405020304" pitchFamily="18" charset="0"/>
                <a:ea typeface="Arial Unicode MS"/>
                <a:cs typeface="Times New Roman" panose="02020603050405020304" pitchFamily="18" charset="0"/>
              </a:rPr>
              <a:t>↔ </a:t>
            </a:r>
            <a:r>
              <a:rPr lang="en-US" sz="2400" dirty="0" err="1">
                <a:solidFill>
                  <a:srgbClr val="000000"/>
                </a:solidFill>
                <a:effectLst/>
                <a:latin typeface="Times New Roman" panose="02020603050405020304" pitchFamily="18" charset="0"/>
                <a:ea typeface="Arial Unicode MS"/>
                <a:cs typeface="Times New Roman" panose="02020603050405020304" pitchFamily="18" charset="0"/>
              </a:rPr>
              <a:t>mA</a:t>
            </a:r>
            <a:r>
              <a:rPr lang="en-US" sz="2400" baseline="30000" dirty="0" err="1">
                <a:solidFill>
                  <a:srgbClr val="000000"/>
                </a:solidFill>
                <a:effectLst/>
                <a:latin typeface="Times New Roman" panose="02020603050405020304" pitchFamily="18" charset="0"/>
                <a:ea typeface="Arial Unicode MS"/>
                <a:cs typeface="Times New Roman" panose="02020603050405020304" pitchFamily="18" charset="0"/>
              </a:rPr>
              <a:t>x</a:t>
            </a:r>
            <a:r>
              <a:rPr lang="en-US" sz="2400" baseline="30000" dirty="0">
                <a:solidFill>
                  <a:srgbClr val="000000"/>
                </a:solidFill>
                <a:effectLst/>
                <a:latin typeface="Times New Roman" panose="02020603050405020304" pitchFamily="18" charset="0"/>
                <a:ea typeface="Arial Unicode MS"/>
                <a:cs typeface="Times New Roman" panose="02020603050405020304" pitchFamily="18" charset="0"/>
              </a:rPr>
              <a:t>+ </a:t>
            </a:r>
            <a:r>
              <a:rPr lang="en-US" sz="2400" dirty="0">
                <a:solidFill>
                  <a:srgbClr val="000000"/>
                </a:solidFill>
                <a:effectLst/>
                <a:latin typeface="Times New Roman" panose="02020603050405020304" pitchFamily="18" charset="0"/>
                <a:ea typeface="Arial Unicode MS"/>
                <a:cs typeface="Times New Roman" panose="02020603050405020304" pitchFamily="18" charset="0"/>
              </a:rPr>
              <a:t> + </a:t>
            </a:r>
            <a:r>
              <a:rPr lang="en-US" sz="2400" dirty="0" err="1">
                <a:solidFill>
                  <a:srgbClr val="000000"/>
                </a:solidFill>
                <a:effectLst/>
                <a:latin typeface="Times New Roman" panose="02020603050405020304" pitchFamily="18" charset="0"/>
                <a:ea typeface="Arial Unicode MS"/>
                <a:cs typeface="Times New Roman" panose="02020603050405020304" pitchFamily="18" charset="0"/>
              </a:rPr>
              <a:t>nB</a:t>
            </a:r>
            <a:r>
              <a:rPr lang="en-US" sz="2400" baseline="30000" dirty="0" err="1">
                <a:solidFill>
                  <a:srgbClr val="000000"/>
                </a:solidFill>
                <a:effectLst/>
                <a:latin typeface="Times New Roman" panose="02020603050405020304" pitchFamily="18" charset="0"/>
                <a:ea typeface="Arial Unicode MS"/>
                <a:cs typeface="Times New Roman" panose="02020603050405020304" pitchFamily="18" charset="0"/>
              </a:rPr>
              <a:t>y</a:t>
            </a:r>
            <a:r>
              <a:rPr lang="en-US" sz="2400" baseline="30000" dirty="0">
                <a:solidFill>
                  <a:srgbClr val="000000"/>
                </a:solidFill>
                <a:effectLst/>
                <a:latin typeface="Times New Roman" panose="02020603050405020304" pitchFamily="18" charset="0"/>
                <a:ea typeface="Arial Unicode MS"/>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r>
              <a:rPr lang="kk-KZ" dirty="0">
                <a:solidFill>
                  <a:srgbClr val="000000"/>
                </a:solidFill>
                <a:effectLst/>
                <a:latin typeface="Times New Roman" panose="02020603050405020304" pitchFamily="18" charset="0"/>
                <a:ea typeface="Arial Unicode MS"/>
                <a:cs typeface="Times New Roman" panose="02020603050405020304" pitchFamily="18" charset="0"/>
              </a:rPr>
              <a:t>Ca</a:t>
            </a:r>
            <a:r>
              <a:rPr lang="kk-KZ" baseline="-25000" dirty="0">
                <a:solidFill>
                  <a:srgbClr val="000000"/>
                </a:solidFill>
                <a:effectLst/>
                <a:latin typeface="Times New Roman" panose="02020603050405020304" pitchFamily="18" charset="0"/>
                <a:ea typeface="Arial Unicode MS"/>
                <a:cs typeface="Times New Roman" panose="02020603050405020304" pitchFamily="18" charset="0"/>
              </a:rPr>
              <a:t>3 </a:t>
            </a:r>
            <a:r>
              <a:rPr lang="kk-KZ" dirty="0">
                <a:solidFill>
                  <a:srgbClr val="000000"/>
                </a:solidFill>
                <a:effectLst/>
                <a:latin typeface="Times New Roman" panose="02020603050405020304" pitchFamily="18" charset="0"/>
                <a:ea typeface="Arial Unicode MS"/>
                <a:cs typeface="Times New Roman" panose="02020603050405020304" pitchFamily="18" charset="0"/>
              </a:rPr>
              <a:t>(PO</a:t>
            </a:r>
            <a:r>
              <a:rPr lang="kk-KZ" baseline="-25000" dirty="0">
                <a:solidFill>
                  <a:srgbClr val="000000"/>
                </a:solidFill>
                <a:effectLst/>
                <a:latin typeface="Times New Roman" panose="02020603050405020304" pitchFamily="18" charset="0"/>
                <a:ea typeface="Arial Unicode MS"/>
                <a:cs typeface="Times New Roman" panose="02020603050405020304" pitchFamily="18" charset="0"/>
              </a:rPr>
              <a:t>4</a:t>
            </a:r>
            <a:r>
              <a:rPr lang="kk-KZ" dirty="0">
                <a:solidFill>
                  <a:srgbClr val="000000"/>
                </a:solidFill>
                <a:effectLst/>
                <a:latin typeface="Times New Roman" panose="02020603050405020304" pitchFamily="18" charset="0"/>
                <a:ea typeface="Arial Unicode MS"/>
                <a:cs typeface="Times New Roman" panose="02020603050405020304" pitchFamily="18" charset="0"/>
              </a:rPr>
              <a:t>)</a:t>
            </a:r>
            <a:r>
              <a:rPr lang="kk-KZ" baseline="-25000" dirty="0">
                <a:solidFill>
                  <a:srgbClr val="000000"/>
                </a:solidFill>
                <a:effectLst/>
                <a:latin typeface="Times New Roman" panose="02020603050405020304" pitchFamily="18" charset="0"/>
                <a:ea typeface="Arial Unicode MS"/>
                <a:cs typeface="Times New Roman" panose="02020603050405020304" pitchFamily="18" charset="0"/>
              </a:rPr>
              <a:t>2</a:t>
            </a:r>
            <a:r>
              <a:rPr lang="kk-KZ" dirty="0">
                <a:solidFill>
                  <a:srgbClr val="000000"/>
                </a:solidFill>
                <a:effectLst/>
                <a:latin typeface="Times New Roman" panose="02020603050405020304" pitchFamily="18" charset="0"/>
                <a:ea typeface="Arial Unicode MS"/>
                <a:cs typeface="Times New Roman" panose="02020603050405020304" pitchFamily="18" charset="0"/>
              </a:rPr>
              <a:t> </a:t>
            </a:r>
            <a:r>
              <a:rPr lang="en-US" dirty="0">
                <a:solidFill>
                  <a:srgbClr val="000000"/>
                </a:solidFill>
                <a:effectLst/>
                <a:latin typeface="Times New Roman" panose="02020603050405020304" pitchFamily="18" charset="0"/>
                <a:ea typeface="Arial Unicode MS"/>
                <a:cs typeface="Times New Roman" panose="02020603050405020304" pitchFamily="18" charset="0"/>
              </a:rPr>
              <a:t>↔</a:t>
            </a:r>
            <a:r>
              <a:rPr lang="kk-KZ" dirty="0">
                <a:solidFill>
                  <a:srgbClr val="000000"/>
                </a:solidFill>
                <a:effectLst/>
                <a:latin typeface="Times New Roman" panose="02020603050405020304" pitchFamily="18" charset="0"/>
                <a:ea typeface="Arial Unicode MS"/>
                <a:cs typeface="Times New Roman" panose="02020603050405020304" pitchFamily="18" charset="0"/>
              </a:rPr>
              <a:t> 3Ca</a:t>
            </a:r>
            <a:r>
              <a:rPr lang="en-US" baseline="30000" dirty="0">
                <a:solidFill>
                  <a:srgbClr val="000000"/>
                </a:solidFill>
                <a:effectLst/>
                <a:latin typeface="Times New Roman" panose="02020603050405020304" pitchFamily="18" charset="0"/>
                <a:ea typeface="Arial Unicode MS"/>
                <a:cs typeface="Times New Roman" panose="02020603050405020304" pitchFamily="18" charset="0"/>
              </a:rPr>
              <a:t>2+ </a:t>
            </a:r>
            <a:r>
              <a:rPr lang="en-US" dirty="0">
                <a:solidFill>
                  <a:srgbClr val="000000"/>
                </a:solidFill>
                <a:effectLst/>
                <a:latin typeface="Times New Roman" panose="02020603050405020304" pitchFamily="18" charset="0"/>
                <a:ea typeface="Arial Unicode MS"/>
                <a:cs typeface="Times New Roman" panose="02020603050405020304" pitchFamily="18" charset="0"/>
              </a:rPr>
              <a:t>+ 2</a:t>
            </a:r>
            <a:r>
              <a:rPr lang="kk-KZ" dirty="0">
                <a:solidFill>
                  <a:srgbClr val="000000"/>
                </a:solidFill>
                <a:effectLst/>
                <a:latin typeface="Times New Roman" panose="02020603050405020304" pitchFamily="18" charset="0"/>
                <a:ea typeface="Arial Unicode MS"/>
                <a:cs typeface="Times New Roman" panose="02020603050405020304" pitchFamily="18" charset="0"/>
              </a:rPr>
              <a:t>PO</a:t>
            </a:r>
            <a:r>
              <a:rPr lang="kk-KZ" baseline="-25000" dirty="0">
                <a:solidFill>
                  <a:srgbClr val="000000"/>
                </a:solidFill>
                <a:effectLst/>
                <a:latin typeface="Times New Roman" panose="02020603050405020304" pitchFamily="18" charset="0"/>
                <a:ea typeface="Arial Unicode MS"/>
                <a:cs typeface="Times New Roman" panose="02020603050405020304" pitchFamily="18" charset="0"/>
              </a:rPr>
              <a:t>4</a:t>
            </a:r>
            <a:r>
              <a:rPr lang="en-US" baseline="30000" dirty="0">
                <a:solidFill>
                  <a:srgbClr val="000000"/>
                </a:solidFill>
                <a:effectLst/>
                <a:latin typeface="Times New Roman" panose="02020603050405020304" pitchFamily="18" charset="0"/>
                <a:ea typeface="Arial Unicode MS"/>
                <a:cs typeface="Times New Roman" panose="02020603050405020304" pitchFamily="18" charset="0"/>
              </a:rPr>
              <a:t>3-</a:t>
            </a:r>
            <a:r>
              <a:rPr lang="en-US" dirty="0">
                <a:solidFill>
                  <a:srgbClr val="000000"/>
                </a:solidFill>
                <a:effectLst/>
                <a:latin typeface="Times New Roman" panose="02020603050405020304" pitchFamily="18" charset="0"/>
                <a:ea typeface="Arial Unicode MS"/>
                <a:cs typeface="Times New Roman" panose="02020603050405020304" pitchFamily="18" charset="0"/>
              </a:rPr>
              <a:t> </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4F87801F-C2A1-4FBA-960B-6C78CDF5034A}"/>
              </a:ext>
            </a:extLst>
          </p:cNvPr>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2076772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7BBB0073-662B-4F3B-B86B-7385A2ED542B}"/>
              </a:ext>
            </a:extLst>
          </p:cNvPr>
          <p:cNvPicPr>
            <a:picLocks noGrp="1" noChangeAspect="1"/>
          </p:cNvPicPr>
          <p:nvPr>
            <p:ph sz="quarter" idx="1"/>
          </p:nvPr>
        </p:nvPicPr>
        <p:blipFill>
          <a:blip r:embed="rId2"/>
          <a:stretch>
            <a:fillRect/>
          </a:stretch>
        </p:blipFill>
        <p:spPr>
          <a:xfrm>
            <a:off x="251520" y="260648"/>
            <a:ext cx="8208912" cy="6408712"/>
          </a:xfrm>
          <a:prstGeom prst="rect">
            <a:avLst/>
          </a:prstGeom>
        </p:spPr>
      </p:pic>
      <p:sp>
        <p:nvSpPr>
          <p:cNvPr id="4" name="Номер слайда 3">
            <a:extLst>
              <a:ext uri="{FF2B5EF4-FFF2-40B4-BE49-F238E27FC236}">
                <a16:creationId xmlns:a16="http://schemas.microsoft.com/office/drawing/2014/main" id="{4AC5D6EB-59D1-42EB-8110-6DB144A5C84B}"/>
              </a:ext>
            </a:extLst>
          </p:cNvPr>
          <p:cNvSpPr>
            <a:spLocks noGrp="1"/>
          </p:cNvSpPr>
          <p:nvPr>
            <p:ph type="sldNum" sz="quarter" idx="15"/>
          </p:nvPr>
        </p:nvSpPr>
        <p:spPr/>
        <p:txBody>
          <a:bodyPr/>
          <a:lstStyle/>
          <a:p>
            <a:fld id="{D6F87789-79C0-4369-89FF-5E19A7612EE5}" type="slidenum">
              <a:rPr lang="ru-RU" smtClean="0"/>
              <a:pPr/>
              <a:t>20</a:t>
            </a:fld>
            <a:endParaRPr lang="ru-RU"/>
          </a:p>
        </p:txBody>
      </p:sp>
    </p:spTree>
    <p:extLst>
      <p:ext uri="{BB962C8B-B14F-4D97-AF65-F5344CB8AC3E}">
        <p14:creationId xmlns:p14="http://schemas.microsoft.com/office/powerpoint/2010/main" val="3068106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62C04BDF-C856-4D62-9307-8FBEF7A02F95}"/>
                  </a:ext>
                </a:extLst>
              </p:cNvPr>
              <p:cNvSpPr>
                <a:spLocks noGrp="1"/>
              </p:cNvSpPr>
              <p:nvPr>
                <p:ph sz="quarter" idx="1"/>
              </p:nvPr>
            </p:nvSpPr>
            <p:spPr>
              <a:xfrm>
                <a:off x="457200" y="260648"/>
                <a:ext cx="8075240" cy="6213304"/>
              </a:xfrm>
            </p:spPr>
            <p:txBody>
              <a:bodyPr>
                <a:normAutofit fontScale="92500" lnSpcReduction="10000"/>
              </a:bodyPr>
              <a:lstStyle/>
              <a:p>
                <a:pPr indent="450215" algn="just">
                  <a:lnSpc>
                    <a:spcPct val="107000"/>
                  </a:lnSpc>
                  <a:spcAft>
                    <a:spcPts val="800"/>
                  </a:spcAft>
                </a:pPr>
                <a:r>
                  <a:rPr lang="ru-RU" sz="2400" dirty="0">
                    <a:solidFill>
                      <a:srgbClr val="000000"/>
                    </a:solidFill>
                    <a:effectLst/>
                    <a:latin typeface="Times New Roman" panose="02020603050405020304" pitchFamily="18" charset="0"/>
                    <a:ea typeface="Arial Unicode MS"/>
                    <a:cs typeface="Times New Roman" panose="02020603050405020304" pitchFamily="18" charset="0"/>
                  </a:rPr>
                  <a:t>Сонда т</a:t>
                </a: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ұ</a:t>
                </a:r>
                <a:r>
                  <a:rPr lang="ru-RU" sz="2400" dirty="0" err="1">
                    <a:solidFill>
                      <a:srgbClr val="000000"/>
                    </a:solidFill>
                    <a:effectLst/>
                    <a:latin typeface="Times New Roman" panose="02020603050405020304" pitchFamily="18" charset="0"/>
                    <a:ea typeface="Arial Unicode MS"/>
                    <a:cs typeface="Times New Roman" panose="02020603050405020304" pitchFamily="18" charset="0"/>
                  </a:rPr>
                  <a:t>ра</a:t>
                </a: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қ</a:t>
                </a:r>
                <a:r>
                  <a:rPr lang="ru-RU" sz="2400" dirty="0">
                    <a:solidFill>
                      <a:srgbClr val="000000"/>
                    </a:solidFill>
                    <a:effectLst/>
                    <a:latin typeface="Times New Roman" panose="02020603050405020304" pitchFamily="18" charset="0"/>
                    <a:ea typeface="Arial Unicode MS"/>
                    <a:cs typeface="Times New Roman" panose="02020603050405020304" pitchFamily="18" charset="0"/>
                  </a:rPr>
                  <a:t>ты </a:t>
                </a:r>
                <a:r>
                  <a:rPr lang="ru-RU" sz="2400" dirty="0" err="1">
                    <a:solidFill>
                      <a:srgbClr val="000000"/>
                    </a:solidFill>
                    <a:effectLst/>
                    <a:latin typeface="Times New Roman" panose="02020603050405020304" pitchFamily="18" charset="0"/>
                    <a:ea typeface="Arial Unicode MS"/>
                    <a:cs typeface="Times New Roman" panose="02020603050405020304" pitchFamily="18" charset="0"/>
                  </a:rPr>
                  <a:t>температурада</a:t>
                </a:r>
                <a:r>
                  <a:rPr lang="ru-RU" sz="2400" dirty="0">
                    <a:solidFill>
                      <a:srgbClr val="000000"/>
                    </a:solidFill>
                    <a:effectLst/>
                    <a:latin typeface="Times New Roman" panose="02020603050405020304" pitchFamily="18" charset="0"/>
                    <a:ea typeface="Arial Unicode MS"/>
                    <a:cs typeface="Times New Roman" panose="02020603050405020304" pitchFamily="18" charset="0"/>
                  </a:rPr>
                  <a:t> </a:t>
                </a: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қаныққан ерітіндінің активті концентрацияларының көбейтіндісі термодинамикалық ерігіштік көбейтіндісін (ерігіштік көбейтіндісі ЕК) </a:t>
                </a:r>
                <a:r>
                  <a:rPr lang="ru-RU" sz="2400" dirty="0" err="1">
                    <a:solidFill>
                      <a:srgbClr val="000000"/>
                    </a:solidFill>
                    <a:effectLst/>
                    <a:latin typeface="Times New Roman" panose="02020603050405020304" pitchFamily="18" charset="0"/>
                    <a:ea typeface="Arial Unicode MS"/>
                    <a:cs typeface="Times New Roman" panose="02020603050405020304" pitchFamily="18" charset="0"/>
                  </a:rPr>
                  <a:t>беред</a:t>
                </a: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lvl="0" indent="0" algn="ctr" defTabSz="914400" rtl="0" eaLnBrk="1" fontAlgn="auto" latinLnBrk="0" hangingPunct="1">
                  <a:lnSpc>
                    <a:spcPct val="107000"/>
                  </a:lnSpc>
                  <a:spcBef>
                    <a:spcPts val="600"/>
                  </a:spcBef>
                  <a:spcAft>
                    <a:spcPts val="800"/>
                  </a:spcAft>
                  <a:buClr>
                    <a:srgbClr val="FE8637"/>
                  </a:buClr>
                  <a:buSzPct val="70000"/>
                  <a:buFont typeface="Wingdings"/>
                  <a:buNone/>
                  <a:tabLst/>
                  <a:defRPr/>
                </a:pP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 </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A</a:t>
                </a:r>
                <a:r>
                  <a:rPr kumimoji="0" lang="en-US" sz="2400" b="0" i="0" u="none" strike="noStrike" kern="1200" cap="none" spc="0" normalizeH="0" baseline="-25000" noProof="0" dirty="0">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m</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B</a:t>
                </a:r>
                <a:r>
                  <a:rPr kumimoji="0" lang="en-US" sz="2400" b="0" i="0" u="none" strike="noStrike" kern="1200" cap="none" spc="0" normalizeH="0" baseline="-25000" noProof="0" dirty="0">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n </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 mA</a:t>
                </a:r>
                <a:r>
                  <a:rPr kumimoji="0" lang="en-US" sz="2400" b="0" i="0" u="none" strike="noStrike" kern="1200" cap="none" spc="0" normalizeH="0" baseline="30000" noProof="0" dirty="0">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 </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 + </a:t>
                </a:r>
                <a:r>
                  <a:rPr kumimoji="0" lang="en-US" sz="2400" b="0" i="0" u="none" strike="noStrike" kern="1200" cap="none" spc="0" normalizeH="0" baseline="0" noProof="0" dirty="0" err="1">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nB</a:t>
                </a:r>
                <a:endParaRPr kumimoji="0" lang="ru-RU"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74320" marR="0" lvl="0" indent="450215" algn="just" defTabSz="914400" rtl="0" eaLnBrk="1" fontAlgn="auto" latinLnBrk="0" hangingPunct="1">
                  <a:lnSpc>
                    <a:spcPct val="107000"/>
                  </a:lnSpc>
                  <a:spcBef>
                    <a:spcPts val="600"/>
                  </a:spcBef>
                  <a:spcAft>
                    <a:spcPts val="800"/>
                  </a:spcAft>
                  <a:buClr>
                    <a:srgbClr val="FE8637"/>
                  </a:buClr>
                  <a:buSzPct val="70000"/>
                  <a:buFont typeface="Wingdings"/>
                  <a:buChar char=""/>
                  <a:tabLst/>
                  <a:defRPr/>
                </a:pPr>
                <a:endParaRPr kumimoji="0" lang="ru-RU"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lvl="0" indent="0" algn="ctr">
                  <a:lnSpc>
                    <a:spcPct val="107000"/>
                  </a:lnSpc>
                  <a:spcAft>
                    <a:spcPts val="800"/>
                  </a:spcAft>
                  <a:buClr>
                    <a:srgbClr val="FE8637"/>
                  </a:buClr>
                  <a:buNone/>
                  <a:defRPr/>
                </a:pPr>
                <a14:m>
                  <m:oMath xmlns:m="http://schemas.openxmlformats.org/officeDocument/2006/math">
                    <m:sSup>
                      <m:sSupPr>
                        <m:ctrlPr>
                          <a:rPr lang="ru-RU" i="1">
                            <a:solidFill>
                              <a:srgbClr val="000000"/>
                            </a:solidFill>
                            <a:uFill>
                              <a:solidFill>
                                <a:srgbClr val="000000"/>
                              </a:solidFill>
                            </a:uFill>
                            <a:latin typeface="Cambria Math" panose="02040503050406030204" pitchFamily="18" charset="0"/>
                            <a:ea typeface="Arial Unicode MS"/>
                            <a:cs typeface="Cambria Math" panose="02040503050406030204" pitchFamily="18" charset="0"/>
                          </a:rPr>
                        </m:ctrlPr>
                      </m:sSupPr>
                      <m:e>
                        <m:r>
                          <a:rPr lang="kk-KZ" i="1">
                            <a:solidFill>
                              <a:srgbClr val="000000"/>
                            </a:solidFill>
                            <a:latin typeface="Cambria Math" panose="02040503050406030204" pitchFamily="18" charset="0"/>
                            <a:ea typeface="Arial Unicode MS"/>
                            <a:cs typeface="Cambria Math" panose="02040503050406030204" pitchFamily="18" charset="0"/>
                          </a:rPr>
                          <m:t>ЕК</m:t>
                        </m:r>
                      </m:e>
                      <m:sup>
                        <m:r>
                          <a:rPr lang="kk-KZ" i="1">
                            <a:solidFill>
                              <a:srgbClr val="000000"/>
                            </a:solidFill>
                            <a:latin typeface="Cambria Math" panose="02040503050406030204" pitchFamily="18" charset="0"/>
                            <a:ea typeface="Arial Unicode MS"/>
                            <a:cs typeface="Cambria Math" panose="02040503050406030204" pitchFamily="18" charset="0"/>
                          </a:rPr>
                          <m:t>т</m:t>
                        </m:r>
                      </m:sup>
                    </m:sSup>
                    <m:r>
                      <a:rPr lang="ru-RU" b="0" i="1" smtClean="0">
                        <a:solidFill>
                          <a:srgbClr val="000000"/>
                        </a:solidFill>
                        <a:latin typeface="Cambria Math" panose="02040503050406030204" pitchFamily="18" charset="0"/>
                        <a:ea typeface="Arial Unicode MS"/>
                        <a:cs typeface="Cambria Math" panose="02040503050406030204" pitchFamily="18" charset="0"/>
                      </a:rPr>
                      <m:t>= </m:t>
                    </m:r>
                    <m:sSubSup>
                      <m:sSubSupPr>
                        <m:ctrlPr>
                          <a:rPr kumimoji="0" lang="ru-RU" sz="2400" b="0" i="1" u="none" strike="noStrike" kern="1200" cap="none" spc="0" normalizeH="0" baseline="0" noProof="0">
                            <a:ln>
                              <a:noFill/>
                            </a:ln>
                            <a:solidFill>
                              <a:srgbClr val="000000"/>
                            </a:solidFill>
                            <a:effectLst/>
                            <a:uLnTx/>
                            <a:uFill>
                              <a:solidFill>
                                <a:srgbClr val="000000"/>
                              </a:solidFill>
                            </a:uFill>
                            <a:latin typeface="Cambria Math" panose="02040503050406030204" pitchFamily="18" charset="0"/>
                            <a:ea typeface="Arial Unicode MS"/>
                            <a:cs typeface="Cambria Math" panose="02040503050406030204" pitchFamily="18" charset="0"/>
                          </a:rPr>
                        </m:ctrlPr>
                      </m:sSubSupPr>
                      <m:e>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𝐾</m:t>
                        </m:r>
                      </m:e>
                      <m:sub>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𝑠</m:t>
                        </m:r>
                      </m:sub>
                      <m:sup>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0</m:t>
                        </m:r>
                      </m:sup>
                    </m:sSubSup>
                    <m:r>
                      <a:rPr kumimoji="0" lang="en-US" sz="2400" b="0" i="0"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m:t>
                    </m:r>
                    <m:f>
                      <m:fPr>
                        <m:ctrlPr>
                          <a:rPr kumimoji="0" lang="ru-RU" sz="2400" b="0" i="1" u="none" strike="noStrike" kern="1200" cap="none" spc="0" normalizeH="0" baseline="0" noProof="0">
                            <a:ln>
                              <a:noFill/>
                            </a:ln>
                            <a:solidFill>
                              <a:srgbClr val="000000"/>
                            </a:solidFill>
                            <a:effectLst/>
                            <a:uLnTx/>
                            <a:uFill>
                              <a:solidFill>
                                <a:srgbClr val="000000"/>
                              </a:solidFill>
                            </a:uFill>
                            <a:latin typeface="Cambria Math" panose="02040503050406030204" pitchFamily="18" charset="0"/>
                            <a:ea typeface="Arial Unicode MS"/>
                            <a:cs typeface="Times New Roman" panose="02020603050405020304" pitchFamily="18" charset="0"/>
                          </a:rPr>
                        </m:ctrlPr>
                      </m:fPr>
                      <m:num>
                        <m:sSubSup>
                          <m:sSubSupPr>
                            <m:ctrlPr>
                              <a:rPr kumimoji="0" lang="ru-RU" sz="2400" b="0" i="1" u="none" strike="noStrike" kern="1200" cap="none" spc="0" normalizeH="0" baseline="0" noProof="0">
                                <a:ln>
                                  <a:noFill/>
                                </a:ln>
                                <a:solidFill>
                                  <a:srgbClr val="000000"/>
                                </a:solidFill>
                                <a:effectLst/>
                                <a:uLnTx/>
                                <a:uFill>
                                  <a:solidFill>
                                    <a:srgbClr val="000000"/>
                                  </a:solidFill>
                                </a:uFill>
                                <a:latin typeface="Cambria Math" panose="02040503050406030204" pitchFamily="18" charset="0"/>
                                <a:ea typeface="Arial Unicode MS"/>
                                <a:cs typeface="Cambria Math" panose="02040503050406030204" pitchFamily="18" charset="0"/>
                              </a:rPr>
                            </m:ctrlPr>
                          </m:sSubSupPr>
                          <m:e>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𝑎</m:t>
                            </m:r>
                          </m:e>
                          <m:sub>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𝐴</m:t>
                            </m:r>
                          </m:sub>
                          <m:sup>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𝑚</m:t>
                            </m:r>
                          </m:sup>
                        </m:sSubSup>
                        <m:r>
                          <a:rPr kumimoji="0" lang="en-US" sz="2400" b="0" i="0"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m:t>
                        </m:r>
                        <m:sSubSup>
                          <m:sSubSupPr>
                            <m:ctrlPr>
                              <a:rPr kumimoji="0" lang="ru-RU" sz="2400" b="0" i="1" u="none" strike="noStrike" kern="1200" cap="none" spc="0" normalizeH="0" baseline="0" noProof="0">
                                <a:ln>
                                  <a:noFill/>
                                </a:ln>
                                <a:solidFill>
                                  <a:srgbClr val="000000"/>
                                </a:solidFill>
                                <a:effectLst/>
                                <a:uLnTx/>
                                <a:uFill>
                                  <a:solidFill>
                                    <a:srgbClr val="000000"/>
                                  </a:solidFill>
                                </a:uFill>
                                <a:latin typeface="Cambria Math" panose="02040503050406030204" pitchFamily="18" charset="0"/>
                                <a:ea typeface="Arial Unicode MS"/>
                                <a:cs typeface="Cambria Math" panose="02040503050406030204" pitchFamily="18" charset="0"/>
                              </a:rPr>
                            </m:ctrlPr>
                          </m:sSubSupPr>
                          <m:e>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𝑎</m:t>
                            </m:r>
                          </m:e>
                          <m:sub>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𝐵</m:t>
                            </m:r>
                          </m:sub>
                          <m:sup>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𝑛</m:t>
                            </m:r>
                          </m:sup>
                        </m:sSubSup>
                      </m:num>
                      <m:den>
                        <m:sSub>
                          <m:sSubPr>
                            <m:ctrlPr>
                              <a:rPr kumimoji="0" lang="ru-RU" sz="2400" b="0" i="1" u="none" strike="noStrike" kern="1200" cap="none" spc="0" normalizeH="0" baseline="0" noProof="0">
                                <a:ln>
                                  <a:noFill/>
                                </a:ln>
                                <a:solidFill>
                                  <a:srgbClr val="000000"/>
                                </a:solidFill>
                                <a:effectLst/>
                                <a:uLnTx/>
                                <a:uFill>
                                  <a:solidFill>
                                    <a:srgbClr val="000000"/>
                                  </a:solidFill>
                                </a:uFill>
                                <a:latin typeface="Cambria Math" panose="02040503050406030204" pitchFamily="18" charset="0"/>
                                <a:ea typeface="Arial Unicode MS"/>
                                <a:cs typeface="Cambria Math" panose="02040503050406030204" pitchFamily="18" charset="0"/>
                              </a:rPr>
                            </m:ctrlPr>
                          </m:sSubPr>
                          <m:e>
                            <m:r>
                              <a:rPr kumimoji="0" lang="en-US" sz="2400" b="0" i="1" u="none" strike="noStrike" kern="1200" cap="none" spc="0" normalizeH="0" baseline="0" noProof="0">
                                <a:ln>
                                  <a:noFill/>
                                </a:ln>
                                <a:solidFill>
                                  <a:srgbClr val="000000"/>
                                </a:solidFill>
                                <a:effectLst/>
                                <a:uLnTx/>
                                <a:uFillTx/>
                                <a:latin typeface="Cambria Math" panose="02040503050406030204" pitchFamily="18" charset="0"/>
                                <a:ea typeface="Arial Unicode MS"/>
                                <a:cs typeface="Cambria Math" panose="02040503050406030204" pitchFamily="18" charset="0"/>
                              </a:rPr>
                              <m:t>𝑎</m:t>
                            </m:r>
                          </m:e>
                          <m:sub>
                            <m:r>
                              <m:rPr>
                                <m:sty m:val="p"/>
                              </m:rPr>
                              <a:rPr kumimoji="0" lang="en-US" sz="2400" b="0" i="0" u="none" strike="noStrike" kern="1200" cap="none" spc="0" normalizeH="0" baseline="0" noProof="0">
                                <a:ln>
                                  <a:noFill/>
                                </a:ln>
                                <a:solidFill>
                                  <a:srgbClr val="000000"/>
                                </a:solidFill>
                                <a:effectLst/>
                                <a:uLnTx/>
                                <a:uFillTx/>
                                <a:latin typeface="Cambria Math" panose="02040503050406030204" pitchFamily="18" charset="0"/>
                                <a:ea typeface="Arial Unicode MS"/>
                                <a:cs typeface="Times New Roman" panose="02020603050405020304" pitchFamily="18" charset="0"/>
                              </a:rPr>
                              <m:t>A</m:t>
                            </m:r>
                            <m:r>
                              <m:rPr>
                                <m:sty m:val="p"/>
                              </m:rPr>
                              <a:rPr kumimoji="0" lang="en-US" sz="2400" b="0" i="0" u="none" strike="noStrike" kern="1200" cap="none" spc="0" normalizeH="0" baseline="-25000" noProof="0">
                                <a:ln>
                                  <a:noFill/>
                                </a:ln>
                                <a:solidFill>
                                  <a:srgbClr val="000000"/>
                                </a:solidFill>
                                <a:effectLst/>
                                <a:uLnTx/>
                                <a:uFillTx/>
                                <a:latin typeface="Cambria Math" panose="02040503050406030204" pitchFamily="18" charset="0"/>
                                <a:ea typeface="Arial Unicode MS"/>
                                <a:cs typeface="Times New Roman" panose="02020603050405020304" pitchFamily="18" charset="0"/>
                              </a:rPr>
                              <m:t>m</m:t>
                            </m:r>
                            <m:r>
                              <m:rPr>
                                <m:sty m:val="p"/>
                              </m:rPr>
                              <a:rPr kumimoji="0" lang="en-US" sz="2400" b="0" i="0" u="none" strike="noStrike" kern="1200" cap="none" spc="0" normalizeH="0" baseline="0" noProof="0">
                                <a:ln>
                                  <a:noFill/>
                                </a:ln>
                                <a:solidFill>
                                  <a:srgbClr val="000000"/>
                                </a:solidFill>
                                <a:effectLst/>
                                <a:uLnTx/>
                                <a:uFillTx/>
                                <a:latin typeface="Cambria Math" panose="02040503050406030204" pitchFamily="18" charset="0"/>
                                <a:ea typeface="Arial Unicode MS"/>
                                <a:cs typeface="Times New Roman" panose="02020603050405020304" pitchFamily="18" charset="0"/>
                              </a:rPr>
                              <m:t>B</m:t>
                            </m:r>
                            <m:r>
                              <m:rPr>
                                <m:sty m:val="p"/>
                              </m:rPr>
                              <a:rPr kumimoji="0" lang="en-US" sz="2400" b="0" i="0" u="none" strike="noStrike" kern="1200" cap="none" spc="0" normalizeH="0" baseline="-25000" noProof="0">
                                <a:ln>
                                  <a:noFill/>
                                </a:ln>
                                <a:solidFill>
                                  <a:srgbClr val="000000"/>
                                </a:solidFill>
                                <a:effectLst/>
                                <a:uLnTx/>
                                <a:uFillTx/>
                                <a:latin typeface="Cambria Math" panose="02040503050406030204" pitchFamily="18" charset="0"/>
                                <a:ea typeface="Arial Unicode MS"/>
                                <a:cs typeface="Times New Roman" panose="02020603050405020304" pitchFamily="18" charset="0"/>
                              </a:rPr>
                              <m:t>n</m:t>
                            </m:r>
                            <m:r>
                              <a:rPr kumimoji="0" lang="en-US" sz="2400" b="0" i="0" u="none" strike="noStrike" kern="1200" cap="none" spc="0" normalizeH="0" baseline="-25000" noProof="0">
                                <a:ln>
                                  <a:noFill/>
                                </a:ln>
                                <a:solidFill>
                                  <a:srgbClr val="000000"/>
                                </a:solidFill>
                                <a:effectLst/>
                                <a:uLnTx/>
                                <a:uFillTx/>
                                <a:latin typeface="Cambria Math" panose="02040503050406030204" pitchFamily="18" charset="0"/>
                                <a:ea typeface="Arial Unicode MS"/>
                                <a:cs typeface="Times New Roman" panose="02020603050405020304" pitchFamily="18" charset="0"/>
                              </a:rPr>
                              <m:t> </m:t>
                            </m:r>
                          </m:sub>
                        </m:sSub>
                      </m:den>
                    </m:f>
                  </m:oMath>
                </a14:m>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       </a:t>
                </a:r>
                <a:r>
                  <a:rPr kumimoji="0" lang="kk-KZ" sz="2400" b="0" i="0" u="none" strike="noStrike" kern="1200" cap="none" spc="0" normalizeH="0" baseline="0" noProof="0" dirty="0">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    бұл жердегі, тұнба үшін а</a:t>
                </a:r>
                <a:r>
                  <a:rPr kumimoji="0" lang="en-US" sz="2400" b="0" i="0" u="none" strike="noStrike" kern="1200" cap="none" spc="0" normalizeH="0" baseline="-25000" noProof="0" dirty="0">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AmBn </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Arial Unicode MS"/>
                    <a:cs typeface="Times New Roman" panose="02020603050405020304" pitchFamily="18" charset="0"/>
                  </a:rPr>
                  <a:t>= 1</a:t>
                </a:r>
                <a:endParaRPr kumimoji="0" lang="ru-RU"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14:m>
                  <m:oMathPara xmlns:m="http://schemas.openxmlformats.org/officeDocument/2006/math">
                    <m:oMathParaPr>
                      <m:jc m:val="centerGroup"/>
                    </m:oMathParaPr>
                    <m:oMath xmlns:m="http://schemas.openxmlformats.org/officeDocument/2006/math">
                      <m:sSubSup>
                        <m:sSubSupPr>
                          <m:ctrlPr>
                            <a:rPr lang="ru-RU" sz="2400" i="1">
                              <a:solidFill>
                                <a:srgbClr val="000000"/>
                              </a:solidFill>
                              <a:effectLst/>
                              <a:uFill>
                                <a:solidFill>
                                  <a:srgbClr val="000000"/>
                                </a:solidFill>
                              </a:uFill>
                              <a:latin typeface="Cambria Math" panose="02040503050406030204" pitchFamily="18" charset="0"/>
                              <a:ea typeface="Arial Unicode MS"/>
                              <a:cs typeface="Cambria Math" panose="02040503050406030204" pitchFamily="18" charset="0"/>
                            </a:rPr>
                          </m:ctrlPr>
                        </m:sSubSupPr>
                        <m:e>
                          <m:r>
                            <a:rPr lang="en-US" sz="2400" i="1">
                              <a:solidFill>
                                <a:srgbClr val="000000"/>
                              </a:solidFill>
                              <a:effectLst/>
                              <a:latin typeface="Cambria Math" panose="02040503050406030204" pitchFamily="18" charset="0"/>
                              <a:ea typeface="Arial Unicode MS"/>
                              <a:cs typeface="Cambria Math" panose="02040503050406030204" pitchFamily="18" charset="0"/>
                            </a:rPr>
                            <m:t>𝐾</m:t>
                          </m:r>
                        </m:e>
                        <m:sub>
                          <m:r>
                            <a:rPr lang="en-US" sz="2400" i="1">
                              <a:solidFill>
                                <a:srgbClr val="000000"/>
                              </a:solidFill>
                              <a:effectLst/>
                              <a:latin typeface="Cambria Math" panose="02040503050406030204" pitchFamily="18" charset="0"/>
                              <a:ea typeface="Arial Unicode MS"/>
                              <a:cs typeface="Cambria Math" panose="02040503050406030204" pitchFamily="18" charset="0"/>
                            </a:rPr>
                            <m:t>𝑠</m:t>
                          </m:r>
                        </m:sub>
                        <m:sup>
                          <m:r>
                            <a:rPr lang="ru-RU" sz="2400" i="1">
                              <a:solidFill>
                                <a:srgbClr val="000000"/>
                              </a:solidFill>
                              <a:effectLst/>
                              <a:latin typeface="Cambria Math" panose="02040503050406030204" pitchFamily="18" charset="0"/>
                              <a:ea typeface="Arial Unicode MS"/>
                              <a:cs typeface="Cambria Math" panose="02040503050406030204" pitchFamily="18" charset="0"/>
                            </a:rPr>
                            <m:t>0</m:t>
                          </m:r>
                        </m:sup>
                      </m:sSubSup>
                      <m:r>
                        <a:rPr lang="en-US" sz="2400">
                          <a:solidFill>
                            <a:srgbClr val="000000"/>
                          </a:solidFill>
                          <a:effectLst/>
                          <a:latin typeface="Cambria Math" panose="02040503050406030204" pitchFamily="18" charset="0"/>
                          <a:ea typeface="Arial Unicode MS"/>
                          <a:cs typeface="Cambria Math" panose="02040503050406030204" pitchFamily="18" charset="0"/>
                        </a:rPr>
                        <m:t>= </m:t>
                      </m:r>
                      <m:sSubSup>
                        <m:sSubSupPr>
                          <m:ctrlPr>
                            <a:rPr lang="ru-RU" sz="2400" i="1">
                              <a:solidFill>
                                <a:srgbClr val="000000"/>
                              </a:solidFill>
                              <a:effectLst/>
                              <a:uFill>
                                <a:solidFill>
                                  <a:srgbClr val="000000"/>
                                </a:solidFill>
                              </a:uFill>
                              <a:latin typeface="Cambria Math" panose="02040503050406030204" pitchFamily="18" charset="0"/>
                              <a:ea typeface="Arial Unicode MS"/>
                              <a:cs typeface="Cambria Math" panose="02040503050406030204" pitchFamily="18" charset="0"/>
                            </a:rPr>
                          </m:ctrlPr>
                        </m:sSubSupPr>
                        <m:e>
                          <m:r>
                            <a:rPr lang="en-US" sz="2400" i="1">
                              <a:solidFill>
                                <a:srgbClr val="000000"/>
                              </a:solidFill>
                              <a:effectLst/>
                              <a:latin typeface="Cambria Math" panose="02040503050406030204" pitchFamily="18" charset="0"/>
                              <a:ea typeface="Arial Unicode MS"/>
                              <a:cs typeface="Cambria Math" panose="02040503050406030204" pitchFamily="18" charset="0"/>
                            </a:rPr>
                            <m:t>𝑎</m:t>
                          </m:r>
                        </m:e>
                        <m:sub>
                          <m:r>
                            <a:rPr lang="en-US" sz="2400" i="1">
                              <a:solidFill>
                                <a:srgbClr val="000000"/>
                              </a:solidFill>
                              <a:effectLst/>
                              <a:latin typeface="Cambria Math" panose="02040503050406030204" pitchFamily="18" charset="0"/>
                              <a:ea typeface="Arial Unicode MS"/>
                              <a:cs typeface="Cambria Math" panose="02040503050406030204" pitchFamily="18" charset="0"/>
                            </a:rPr>
                            <m:t>𝐴</m:t>
                          </m:r>
                        </m:sub>
                        <m:sup>
                          <m:r>
                            <a:rPr lang="en-US" sz="2400" i="1">
                              <a:solidFill>
                                <a:srgbClr val="000000"/>
                              </a:solidFill>
                              <a:effectLst/>
                              <a:latin typeface="Cambria Math" panose="02040503050406030204" pitchFamily="18" charset="0"/>
                              <a:ea typeface="Arial Unicode MS"/>
                              <a:cs typeface="Cambria Math" panose="02040503050406030204" pitchFamily="18" charset="0"/>
                            </a:rPr>
                            <m:t>𝑚</m:t>
                          </m:r>
                        </m:sup>
                      </m:sSubSup>
                      <m:r>
                        <a:rPr lang="en-US" sz="2400">
                          <a:solidFill>
                            <a:srgbClr val="000000"/>
                          </a:solidFill>
                          <a:effectLst/>
                          <a:latin typeface="Cambria Math" panose="02040503050406030204" pitchFamily="18" charset="0"/>
                          <a:ea typeface="Arial Unicode MS"/>
                          <a:cs typeface="Cambria Math" panose="02040503050406030204" pitchFamily="18" charset="0"/>
                        </a:rPr>
                        <m:t>∙</m:t>
                      </m:r>
                      <m:sSubSup>
                        <m:sSubSupPr>
                          <m:ctrlPr>
                            <a:rPr lang="ru-RU" sz="2400" i="1">
                              <a:solidFill>
                                <a:srgbClr val="000000"/>
                              </a:solidFill>
                              <a:effectLst/>
                              <a:uFill>
                                <a:solidFill>
                                  <a:srgbClr val="000000"/>
                                </a:solidFill>
                              </a:uFill>
                              <a:latin typeface="Cambria Math" panose="02040503050406030204" pitchFamily="18" charset="0"/>
                              <a:ea typeface="Arial Unicode MS"/>
                              <a:cs typeface="Cambria Math" panose="02040503050406030204" pitchFamily="18" charset="0"/>
                            </a:rPr>
                          </m:ctrlPr>
                        </m:sSubSupPr>
                        <m:e>
                          <m:r>
                            <a:rPr lang="en-US" sz="2400" i="1">
                              <a:solidFill>
                                <a:srgbClr val="000000"/>
                              </a:solidFill>
                              <a:effectLst/>
                              <a:latin typeface="Cambria Math" panose="02040503050406030204" pitchFamily="18" charset="0"/>
                              <a:ea typeface="Arial Unicode MS"/>
                              <a:cs typeface="Cambria Math" panose="02040503050406030204" pitchFamily="18" charset="0"/>
                            </a:rPr>
                            <m:t>𝑎</m:t>
                          </m:r>
                        </m:e>
                        <m:sub>
                          <m:r>
                            <a:rPr lang="en-US" sz="2400" i="1">
                              <a:solidFill>
                                <a:srgbClr val="000000"/>
                              </a:solidFill>
                              <a:effectLst/>
                              <a:latin typeface="Cambria Math" panose="02040503050406030204" pitchFamily="18" charset="0"/>
                              <a:ea typeface="Arial Unicode MS"/>
                              <a:cs typeface="Cambria Math" panose="02040503050406030204" pitchFamily="18" charset="0"/>
                            </a:rPr>
                            <m:t>𝐵</m:t>
                          </m:r>
                        </m:sub>
                        <m:sup>
                          <m:r>
                            <a:rPr lang="en-US" sz="2400" i="1">
                              <a:solidFill>
                                <a:srgbClr val="000000"/>
                              </a:solidFill>
                              <a:effectLst/>
                              <a:latin typeface="Cambria Math" panose="02040503050406030204" pitchFamily="18" charset="0"/>
                              <a:ea typeface="Arial Unicode MS"/>
                              <a:cs typeface="Cambria Math" panose="02040503050406030204" pitchFamily="18" charset="0"/>
                            </a:rPr>
                            <m:t>𝑛</m:t>
                          </m:r>
                        </m:sup>
                      </m:sSubSup>
                    </m:oMath>
                  </m:oMathPara>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Ерігіштік көбейтінді ұғымын </a:t>
                </a:r>
                <a:r>
                  <a:rPr lang="ru-RU" sz="2400" dirty="0">
                    <a:solidFill>
                      <a:srgbClr val="000000"/>
                    </a:solidFill>
                    <a:effectLst/>
                    <a:latin typeface="Times New Roman" panose="02020603050405020304" pitchFamily="18" charset="0"/>
                    <a:ea typeface="Arial Unicode MS"/>
                    <a:cs typeface="Times New Roman" panose="02020603050405020304" pitchFamily="18" charset="0"/>
                  </a:rPr>
                  <a:t>1889ж </a:t>
                </a: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В. Нернст ұсынған, </a:t>
                </a:r>
                <a:r>
                  <a:rPr lang="en-US" sz="2400" dirty="0">
                    <a:solidFill>
                      <a:srgbClr val="000000"/>
                    </a:solidFill>
                    <a:effectLst/>
                    <a:latin typeface="Times New Roman" panose="02020603050405020304" pitchFamily="18" charset="0"/>
                    <a:ea typeface="Arial Unicode MS"/>
                    <a:cs typeface="Times New Roman" panose="02020603050405020304" pitchFamily="18" charset="0"/>
                  </a:rPr>
                  <a:t>IUPAC </a:t>
                </a: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ережесі бойынша әдебиеттерде ерігіштік көбейтіндісі түрлі белгіленеді, мысалы: қазақ тіліндегі әдебиеттерде ЕК, орыс тіліндегі әдебиеттерде ПР, ағылшын  тіліндегі әдебиеттерде </a:t>
                </a:r>
                <a:r>
                  <a:rPr lang="en-US" sz="2400" dirty="0">
                    <a:solidFill>
                      <a:srgbClr val="000000"/>
                    </a:solidFill>
                    <a:effectLst/>
                    <a:latin typeface="Times New Roman" panose="02020603050405020304" pitchFamily="18" charset="0"/>
                    <a:ea typeface="Arial Unicode MS"/>
                    <a:cs typeface="Times New Roman" panose="02020603050405020304" pitchFamily="18" charset="0"/>
                  </a:rPr>
                  <a:t>K</a:t>
                </a:r>
                <a:r>
                  <a:rPr lang="en-US" sz="2400" baseline="-25000" dirty="0">
                    <a:solidFill>
                      <a:srgbClr val="000000"/>
                    </a:solidFill>
                    <a:effectLst/>
                    <a:latin typeface="Times New Roman" panose="02020603050405020304" pitchFamily="18" charset="0"/>
                    <a:ea typeface="Arial Unicode MS"/>
                    <a:cs typeface="Times New Roman" panose="02020603050405020304" pitchFamily="18" charset="0"/>
                  </a:rPr>
                  <a:t>S </a:t>
                </a:r>
                <a:r>
                  <a:rPr lang="ru-RU" sz="2400" dirty="0">
                    <a:solidFill>
                      <a:srgbClr val="000000"/>
                    </a:solidFill>
                    <a:effectLst/>
                    <a:latin typeface="Times New Roman" panose="02020603050405020304" pitchFamily="18" charset="0"/>
                    <a:ea typeface="Arial Unicode MS"/>
                    <a:cs typeface="Times New Roman" panose="02020603050405020304" pitchFamily="18" charset="0"/>
                  </a:rPr>
                  <a:t>, </a:t>
                </a: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неміс тіліндегі әдебиеттерде </a:t>
                </a:r>
                <a:r>
                  <a:rPr lang="en-US" sz="2400" dirty="0">
                    <a:solidFill>
                      <a:srgbClr val="000000"/>
                    </a:solidFill>
                    <a:effectLst/>
                    <a:latin typeface="Times New Roman" panose="02020603050405020304" pitchFamily="18" charset="0"/>
                    <a:ea typeface="Arial Unicode MS"/>
                    <a:cs typeface="Times New Roman" panose="02020603050405020304" pitchFamily="18" charset="0"/>
                  </a:rPr>
                  <a:t>K</a:t>
                </a:r>
                <a:r>
                  <a:rPr lang="en-US" sz="2400" baseline="-25000" dirty="0">
                    <a:solidFill>
                      <a:srgbClr val="000000"/>
                    </a:solidFill>
                    <a:effectLst/>
                    <a:latin typeface="Times New Roman" panose="02020603050405020304" pitchFamily="18" charset="0"/>
                    <a:ea typeface="Arial Unicode MS"/>
                    <a:cs typeface="Times New Roman" panose="02020603050405020304" pitchFamily="18" charset="0"/>
                  </a:rPr>
                  <a:t>L </a:t>
                </a: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т.б. Көптеген аз еритін қосылыстардың термадинамикалық </a:t>
                </a:r>
                <a14:m>
                  <m:oMath xmlns:m="http://schemas.openxmlformats.org/officeDocument/2006/math">
                    <m:sSubSup>
                      <m:sSubSupPr>
                        <m:ctrlPr>
                          <a:rPr lang="ru-RU" sz="2400" i="1">
                            <a:solidFill>
                              <a:srgbClr val="000000"/>
                            </a:solidFill>
                            <a:effectLst/>
                            <a:uFill>
                              <a:solidFill>
                                <a:srgbClr val="000000"/>
                              </a:solidFill>
                            </a:uFill>
                            <a:latin typeface="Cambria Math" panose="02040503050406030204" pitchFamily="18" charset="0"/>
                            <a:ea typeface="Arial Unicode MS"/>
                            <a:cs typeface="Cambria Math" panose="02040503050406030204" pitchFamily="18" charset="0"/>
                          </a:rPr>
                        </m:ctrlPr>
                      </m:sSubSupPr>
                      <m:e>
                        <m:r>
                          <a:rPr lang="en-US" sz="2400" i="1">
                            <a:solidFill>
                              <a:srgbClr val="000000"/>
                            </a:solidFill>
                            <a:effectLst/>
                            <a:latin typeface="Cambria Math" panose="02040503050406030204" pitchFamily="18" charset="0"/>
                            <a:ea typeface="Arial Unicode MS"/>
                            <a:cs typeface="Cambria Math" panose="02040503050406030204" pitchFamily="18" charset="0"/>
                          </a:rPr>
                          <m:t>𝐾</m:t>
                        </m:r>
                      </m:e>
                      <m:sub>
                        <m:r>
                          <a:rPr lang="en-US" sz="2400" i="1">
                            <a:solidFill>
                              <a:srgbClr val="000000"/>
                            </a:solidFill>
                            <a:effectLst/>
                            <a:latin typeface="Cambria Math" panose="02040503050406030204" pitchFamily="18" charset="0"/>
                            <a:ea typeface="Arial Unicode MS"/>
                            <a:cs typeface="Cambria Math" panose="02040503050406030204" pitchFamily="18" charset="0"/>
                          </a:rPr>
                          <m:t>𝑠</m:t>
                        </m:r>
                      </m:sub>
                      <m:sup>
                        <m:r>
                          <a:rPr lang="ru-RU" sz="2400" i="1">
                            <a:solidFill>
                              <a:srgbClr val="000000"/>
                            </a:solidFill>
                            <a:effectLst/>
                            <a:latin typeface="Cambria Math" panose="02040503050406030204" pitchFamily="18" charset="0"/>
                            <a:ea typeface="Arial Unicode MS"/>
                            <a:cs typeface="Cambria Math" panose="02040503050406030204" pitchFamily="18" charset="0"/>
                          </a:rPr>
                          <m:t>0</m:t>
                        </m:r>
                      </m:sup>
                    </m:sSubSup>
                    <m:r>
                      <a:rPr lang="en-US" sz="2400" i="1">
                        <a:solidFill>
                          <a:srgbClr val="000000"/>
                        </a:solidFill>
                        <a:effectLst/>
                        <a:latin typeface="Cambria Math" panose="02040503050406030204" pitchFamily="18" charset="0"/>
                        <a:ea typeface="Arial Unicode MS"/>
                        <a:cs typeface="Cambria Math" panose="02040503050406030204" pitchFamily="18" charset="0"/>
                      </a:rPr>
                      <m:t> </m:t>
                    </m:r>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тұрақты шама және анықтамаларда беріледі.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62C04BDF-C856-4D62-9307-8FBEF7A02F95}"/>
                  </a:ext>
                </a:extLst>
              </p:cNvPr>
              <p:cNvSpPr>
                <a:spLocks noGrp="1" noRot="1" noChangeAspect="1" noMove="1" noResize="1" noEditPoints="1" noAdjustHandles="1" noChangeArrowheads="1" noChangeShapeType="1" noTextEdit="1"/>
              </p:cNvSpPr>
              <p:nvPr>
                <p:ph sz="quarter" idx="1"/>
              </p:nvPr>
            </p:nvSpPr>
            <p:spPr>
              <a:xfrm>
                <a:off x="457200" y="260648"/>
                <a:ext cx="8075240" cy="6213304"/>
              </a:xfrm>
              <a:blipFill>
                <a:blip r:embed="rId2"/>
                <a:stretch>
                  <a:fillRect t="-785" r="-981"/>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DC73F17C-30F5-42B6-B971-4A684611D1BF}"/>
              </a:ext>
            </a:extLst>
          </p:cNvPr>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1113539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C41DB131-943B-44F8-8512-AA2DBC4C2A3D}"/>
                  </a:ext>
                </a:extLst>
              </p:cNvPr>
              <p:cNvSpPr>
                <a:spLocks noGrp="1"/>
              </p:cNvSpPr>
              <p:nvPr>
                <p:ph sz="quarter" idx="1"/>
              </p:nvPr>
            </p:nvSpPr>
            <p:spPr>
              <a:xfrm>
                <a:off x="467544" y="332656"/>
                <a:ext cx="7992888" cy="5922602"/>
              </a:xfrm>
            </p:spPr>
            <p:txBody>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Реальды жағдайда (I≠0) гетерогенді жүйе концентрациялық </a:t>
                </a: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ерігіштік көбейтіндісі</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арқылы өрнектеледі: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endParaRPr lang="kk-KZ"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ctr">
                  <a:lnSpc>
                    <a:spcPct val="107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K</a:t>
                </a:r>
                <a:r>
                  <a:rPr lang="en-US" sz="2400" baseline="-25000" dirty="0">
                    <a:effectLst/>
                    <a:latin typeface="Times New Roman" panose="02020603050405020304" pitchFamily="18" charset="0"/>
                    <a:ea typeface="Calibri" panose="020F0502020204030204" pitchFamily="34" charset="0"/>
                    <a:cs typeface="Times New Roman" panose="02020603050405020304" pitchFamily="18" charset="0"/>
                  </a:rPr>
                  <a:t>S </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m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[B]</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n</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Егер тұнба түзілу барысында бөгде (протолиттік, комплекс түзілу..) реакциялар орындалса шартты </a:t>
                </a:r>
                <a:r>
                  <a:rPr lang="kk-KZ" sz="2400" dirty="0">
                    <a:solidFill>
                      <a:srgbClr val="000000"/>
                    </a:solidFill>
                    <a:effectLst/>
                    <a:latin typeface="Times New Roman" panose="02020603050405020304" pitchFamily="18" charset="0"/>
                    <a:ea typeface="Arial Unicode MS"/>
                    <a:cs typeface="Times New Roman" panose="02020603050405020304" pitchFamily="18" charset="0"/>
                  </a:rPr>
                  <a:t>ерігіштік көбейтіндісі қолданылады: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ctr">
                  <a:lnSpc>
                    <a:spcPct val="107000"/>
                  </a:lnSpc>
                  <a:spcAft>
                    <a:spcPts val="800"/>
                  </a:spcAft>
                  <a:buNone/>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K</a:t>
                </a:r>
                <a:r>
                  <a:rPr lang="en-US" sz="2400" baseline="-25000" dirty="0">
                    <a:effectLst/>
                    <a:latin typeface="Times New Roman" panose="02020603050405020304" pitchFamily="18" charset="0"/>
                    <a:ea typeface="Calibri" panose="020F0502020204030204" pitchFamily="34" charset="0"/>
                    <a:cs typeface="Times New Roman" panose="02020603050405020304" pitchFamily="18" charset="0"/>
                  </a:rPr>
                  <a:t>S</a:t>
                </a:r>
                <a:r>
                  <a:rPr lang="en-US" sz="24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sSubSup>
                      <m:sSubSupPr>
                        <m:ctrlPr>
                          <a:rPr lang="ru-RU" sz="2400" i="1">
                            <a:solidFill>
                              <a:srgbClr val="000000"/>
                            </a:solidFill>
                            <a:effectLst/>
                            <a:uFill>
                              <a:solidFill>
                                <a:srgbClr val="000000"/>
                              </a:solidFill>
                            </a:uFill>
                            <a:latin typeface="Cambria Math" panose="02040503050406030204" pitchFamily="18" charset="0"/>
                            <a:ea typeface="Arial Unicode MS"/>
                            <a:cs typeface="Cambria Math" panose="02040503050406030204" pitchFamily="18" charset="0"/>
                          </a:rPr>
                        </m:ctrlPr>
                      </m:sSubSupPr>
                      <m:e>
                        <m:r>
                          <a:rPr lang="en-US" sz="2400" i="1">
                            <a:solidFill>
                              <a:srgbClr val="000000"/>
                            </a:solidFill>
                            <a:effectLst/>
                            <a:latin typeface="Cambria Math" panose="02040503050406030204" pitchFamily="18" charset="0"/>
                            <a:ea typeface="Arial Unicode MS"/>
                            <a:cs typeface="Cambria Math" panose="02040503050406030204" pitchFamily="18" charset="0"/>
                          </a:rPr>
                          <m:t>𝐶</m:t>
                        </m:r>
                      </m:e>
                      <m:sub>
                        <m:r>
                          <a:rPr lang="en-US" sz="2400" i="1">
                            <a:solidFill>
                              <a:srgbClr val="000000"/>
                            </a:solidFill>
                            <a:effectLst/>
                            <a:latin typeface="Cambria Math" panose="02040503050406030204" pitchFamily="18" charset="0"/>
                            <a:ea typeface="Arial Unicode MS"/>
                            <a:cs typeface="Cambria Math" panose="02040503050406030204" pitchFamily="18" charset="0"/>
                          </a:rPr>
                          <m:t>𝐴</m:t>
                        </m:r>
                      </m:sub>
                      <m:sup>
                        <m:r>
                          <a:rPr lang="en-US" sz="2400" i="1">
                            <a:solidFill>
                              <a:srgbClr val="000000"/>
                            </a:solidFill>
                            <a:effectLst/>
                            <a:latin typeface="Cambria Math" panose="02040503050406030204" pitchFamily="18" charset="0"/>
                            <a:ea typeface="Arial Unicode MS"/>
                            <a:cs typeface="Cambria Math" panose="02040503050406030204" pitchFamily="18" charset="0"/>
                          </a:rPr>
                          <m:t>𝑚</m:t>
                        </m:r>
                      </m:sup>
                    </m:sSubSup>
                    <m:r>
                      <a:rPr lang="en-US" sz="2400">
                        <a:solidFill>
                          <a:srgbClr val="000000"/>
                        </a:solidFill>
                        <a:effectLst/>
                        <a:latin typeface="Cambria Math" panose="02040503050406030204" pitchFamily="18" charset="0"/>
                        <a:ea typeface="Arial Unicode MS"/>
                        <a:cs typeface="Cambria Math" panose="02040503050406030204" pitchFamily="18" charset="0"/>
                      </a:rPr>
                      <m:t>∙</m:t>
                    </m:r>
                    <m:sSubSup>
                      <m:sSubSupPr>
                        <m:ctrlPr>
                          <a:rPr lang="ru-RU" sz="2400" i="1">
                            <a:solidFill>
                              <a:srgbClr val="000000"/>
                            </a:solidFill>
                            <a:effectLst/>
                            <a:uFill>
                              <a:solidFill>
                                <a:srgbClr val="000000"/>
                              </a:solidFill>
                            </a:uFill>
                            <a:latin typeface="Cambria Math" panose="02040503050406030204" pitchFamily="18" charset="0"/>
                            <a:ea typeface="Arial Unicode MS"/>
                            <a:cs typeface="Cambria Math" panose="02040503050406030204" pitchFamily="18" charset="0"/>
                          </a:rPr>
                        </m:ctrlPr>
                      </m:sSubSupPr>
                      <m:e>
                        <m:r>
                          <a:rPr lang="en-US" sz="2400" i="1">
                            <a:solidFill>
                              <a:srgbClr val="000000"/>
                            </a:solidFill>
                            <a:effectLst/>
                            <a:latin typeface="Cambria Math" panose="02040503050406030204" pitchFamily="18" charset="0"/>
                            <a:ea typeface="Arial Unicode MS"/>
                            <a:cs typeface="Cambria Math" panose="02040503050406030204" pitchFamily="18" charset="0"/>
                          </a:rPr>
                          <m:t>𝐶</m:t>
                        </m:r>
                      </m:e>
                      <m:sub>
                        <m:r>
                          <a:rPr lang="en-US" sz="2400" i="1">
                            <a:solidFill>
                              <a:srgbClr val="000000"/>
                            </a:solidFill>
                            <a:effectLst/>
                            <a:latin typeface="Cambria Math" panose="02040503050406030204" pitchFamily="18" charset="0"/>
                            <a:ea typeface="Arial Unicode MS"/>
                            <a:cs typeface="Cambria Math" panose="02040503050406030204" pitchFamily="18" charset="0"/>
                          </a:rPr>
                          <m:t>𝐵</m:t>
                        </m:r>
                      </m:sub>
                      <m:sup>
                        <m:r>
                          <a:rPr lang="en-US" sz="2400" i="1">
                            <a:solidFill>
                              <a:srgbClr val="000000"/>
                            </a:solidFill>
                            <a:effectLst/>
                            <a:latin typeface="Cambria Math" panose="02040503050406030204" pitchFamily="18" charset="0"/>
                            <a:ea typeface="Arial Unicode MS"/>
                            <a:cs typeface="Cambria Math" panose="02040503050406030204" pitchFamily="18" charset="0"/>
                          </a:rPr>
                          <m:t>𝑛</m:t>
                        </m:r>
                      </m:sup>
                    </m:sSubSup>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C41DB131-943B-44F8-8512-AA2DBC4C2A3D}"/>
                  </a:ext>
                </a:extLst>
              </p:cNvPr>
              <p:cNvSpPr>
                <a:spLocks noGrp="1" noRot="1" noChangeAspect="1" noMove="1" noResize="1" noEditPoints="1" noAdjustHandles="1" noChangeArrowheads="1" noChangeShapeType="1" noTextEdit="1"/>
              </p:cNvSpPr>
              <p:nvPr>
                <p:ph sz="quarter" idx="1"/>
              </p:nvPr>
            </p:nvSpPr>
            <p:spPr>
              <a:xfrm>
                <a:off x="467544" y="332656"/>
                <a:ext cx="7992888" cy="5922602"/>
              </a:xfrm>
              <a:blipFill>
                <a:blip r:embed="rId2"/>
                <a:stretch>
                  <a:fillRect t="-824" r="-1144"/>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66781F75-25D9-45F5-A256-D28CFC4784A4}"/>
              </a:ext>
            </a:extLst>
          </p:cNvPr>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3097656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a:extLst>
              <a:ext uri="{FF2B5EF4-FFF2-40B4-BE49-F238E27FC236}">
                <a16:creationId xmlns:a16="http://schemas.microsoft.com/office/drawing/2014/main" id="{2D73831F-8C7A-406A-B8E0-AEA4252307AA}"/>
              </a:ext>
            </a:extLst>
          </p:cNvPr>
          <p:cNvPicPr>
            <a:picLocks noGrp="1" noChangeAspect="1"/>
          </p:cNvPicPr>
          <p:nvPr>
            <p:ph sz="quarter" idx="1"/>
          </p:nvPr>
        </p:nvPicPr>
        <p:blipFill>
          <a:blip r:embed="rId2"/>
          <a:stretch>
            <a:fillRect/>
          </a:stretch>
        </p:blipFill>
        <p:spPr>
          <a:xfrm>
            <a:off x="539552" y="332656"/>
            <a:ext cx="7776864" cy="5832648"/>
          </a:xfrm>
          <a:prstGeom prst="rect">
            <a:avLst/>
          </a:prstGeom>
        </p:spPr>
      </p:pic>
      <p:sp>
        <p:nvSpPr>
          <p:cNvPr id="4" name="Номер слайда 3">
            <a:extLst>
              <a:ext uri="{FF2B5EF4-FFF2-40B4-BE49-F238E27FC236}">
                <a16:creationId xmlns:a16="http://schemas.microsoft.com/office/drawing/2014/main" id="{B7823A2B-42A3-4283-82A1-48055FFCD8A8}"/>
              </a:ext>
            </a:extLst>
          </p:cNvPr>
          <p:cNvSpPr>
            <a:spLocks noGrp="1"/>
          </p:cNvSpPr>
          <p:nvPr>
            <p:ph type="sldNum" sz="quarter" idx="15"/>
          </p:nvPr>
        </p:nvSpPr>
        <p:spPr/>
        <p:txBody>
          <a:bodyPr/>
          <a:lstStyle/>
          <a:p>
            <a:fld id="{D6F87789-79C0-4369-89FF-5E19A7612EE5}" type="slidenum">
              <a:rPr lang="ru-RU" smtClean="0"/>
              <a:pPr/>
              <a:t>5</a:t>
            </a:fld>
            <a:endParaRPr lang="ru-RU"/>
          </a:p>
        </p:txBody>
      </p:sp>
    </p:spTree>
    <p:extLst>
      <p:ext uri="{BB962C8B-B14F-4D97-AF65-F5344CB8AC3E}">
        <p14:creationId xmlns:p14="http://schemas.microsoft.com/office/powerpoint/2010/main" val="3884728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A5758E8-DA2C-4E95-95C0-BA71503EBA2F}"/>
              </a:ext>
            </a:extLst>
          </p:cNvPr>
          <p:cNvSpPr>
            <a:spLocks noGrp="1"/>
          </p:cNvSpPr>
          <p:nvPr>
            <p:ph sz="quarter" idx="1"/>
          </p:nvPr>
        </p:nvSpPr>
        <p:spPr>
          <a:xfrm>
            <a:off x="457200" y="188640"/>
            <a:ext cx="7859216" cy="6285312"/>
          </a:xfrm>
        </p:spPr>
        <p:txBody>
          <a:bodyPr/>
          <a:lstStyle/>
          <a:p>
            <a:pPr indent="0" algn="just">
              <a:lnSpc>
                <a:spcPct val="107000"/>
              </a:lnSpc>
              <a:spcAft>
                <a:spcPts val="800"/>
              </a:spcAft>
              <a:buNone/>
            </a:pPr>
            <a:r>
              <a:rPr lang="kk-KZ" sz="2800" b="1" dirty="0">
                <a:effectLst/>
                <a:latin typeface="Times New Roman" panose="02020603050405020304" pitchFamily="18" charset="0"/>
                <a:ea typeface="Calibri" panose="020F0502020204030204" pitchFamily="34" charset="0"/>
                <a:cs typeface="Times New Roman" panose="02020603050405020304" pitchFamily="18" charset="0"/>
              </a:rPr>
              <a:t>Тұнба түзілу жағдайы</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r>
              <a:rPr lang="kk-KZ" dirty="0">
                <a:effectLst/>
                <a:latin typeface="Times New Roman" panose="02020603050405020304" pitchFamily="18" charset="0"/>
                <a:ea typeface="Calibri" panose="020F0502020204030204" pitchFamily="34" charset="0"/>
                <a:cs typeface="Times New Roman" panose="02020603050405020304" pitchFamily="18" charset="0"/>
              </a:rPr>
              <a:t>Егер реакция барысында қосылыстардың құрамындағы иондар концентрациясын ескере отырып иондық көбейтіндіні (ИК) анықтауға болады. Ерігіштік көбейтіндісі мен иондық көбейтіндіні салыстыра отырып жүйеде тұнба түзілу, түзілмеу шартын біле аламыз. Тұнбаның түзілу ионның концентрациясына, ортаның қышқылдылығына да байланысты.</a:t>
            </a: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721C4178-462A-4D4F-989E-4239470B06DD}"/>
              </a:ext>
            </a:extLst>
          </p:cNvPr>
          <p:cNvSpPr>
            <a:spLocks noGrp="1"/>
          </p:cNvSpPr>
          <p:nvPr>
            <p:ph type="sldNum" sz="quarter" idx="15"/>
          </p:nvPr>
        </p:nvSpPr>
        <p:spPr/>
        <p:txBody>
          <a:bodyPr/>
          <a:lstStyle/>
          <a:p>
            <a:fld id="{D6F87789-79C0-4369-89FF-5E19A7612EE5}" type="slidenum">
              <a:rPr lang="ru-RU" smtClean="0"/>
              <a:pPr/>
              <a:t>6</a:t>
            </a:fld>
            <a:endParaRPr lang="ru-RU"/>
          </a:p>
        </p:txBody>
      </p:sp>
      <p:pic>
        <p:nvPicPr>
          <p:cNvPr id="5" name="Рисунок 4">
            <a:extLst>
              <a:ext uri="{FF2B5EF4-FFF2-40B4-BE49-F238E27FC236}">
                <a16:creationId xmlns:a16="http://schemas.microsoft.com/office/drawing/2014/main" id="{4697D110-877D-4ACE-8FF9-B605150680FF}"/>
              </a:ext>
            </a:extLst>
          </p:cNvPr>
          <p:cNvPicPr>
            <a:picLocks noChangeAspect="1"/>
          </p:cNvPicPr>
          <p:nvPr/>
        </p:nvPicPr>
        <p:blipFill>
          <a:blip r:embed="rId2"/>
          <a:stretch>
            <a:fillRect/>
          </a:stretch>
        </p:blipFill>
        <p:spPr>
          <a:xfrm>
            <a:off x="179512" y="3717032"/>
            <a:ext cx="8254304" cy="2941756"/>
          </a:xfrm>
          <a:prstGeom prst="rect">
            <a:avLst/>
          </a:prstGeom>
        </p:spPr>
      </p:pic>
    </p:spTree>
    <p:extLst>
      <p:ext uri="{BB962C8B-B14F-4D97-AF65-F5344CB8AC3E}">
        <p14:creationId xmlns:p14="http://schemas.microsoft.com/office/powerpoint/2010/main" val="344900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931C2A06-5768-472F-9485-FCEA030EE54C}"/>
              </a:ext>
            </a:extLst>
          </p:cNvPr>
          <p:cNvSpPr>
            <a:spLocks noGrp="1"/>
          </p:cNvSpPr>
          <p:nvPr>
            <p:ph type="sldNum" sz="quarter" idx="15"/>
          </p:nvPr>
        </p:nvSpPr>
        <p:spPr/>
        <p:txBody>
          <a:bodyPr/>
          <a:lstStyle/>
          <a:p>
            <a:fld id="{D6F87789-79C0-4369-89FF-5E19A7612EE5}" type="slidenum">
              <a:rPr lang="ru-RU" smtClean="0"/>
              <a:pPr/>
              <a:t>7</a:t>
            </a:fld>
            <a:endParaRPr lang="ru-RU"/>
          </a:p>
        </p:txBody>
      </p:sp>
      <p:pic>
        <p:nvPicPr>
          <p:cNvPr id="6" name="Объект 5">
            <a:extLst>
              <a:ext uri="{FF2B5EF4-FFF2-40B4-BE49-F238E27FC236}">
                <a16:creationId xmlns:a16="http://schemas.microsoft.com/office/drawing/2014/main" id="{5DE12DDB-033D-4A77-BA0C-353472B6DDE4}"/>
              </a:ext>
            </a:extLst>
          </p:cNvPr>
          <p:cNvPicPr>
            <a:picLocks noGrp="1" noChangeAspect="1"/>
          </p:cNvPicPr>
          <p:nvPr>
            <p:ph sz="quarter" idx="1"/>
          </p:nvPr>
        </p:nvPicPr>
        <p:blipFill>
          <a:blip r:embed="rId2"/>
          <a:stretch>
            <a:fillRect/>
          </a:stretch>
        </p:blipFill>
        <p:spPr>
          <a:xfrm>
            <a:off x="539552" y="260648"/>
            <a:ext cx="8064896" cy="5994610"/>
          </a:xfrm>
          <a:prstGeom prst="rect">
            <a:avLst/>
          </a:prstGeom>
        </p:spPr>
      </p:pic>
    </p:spTree>
    <p:extLst>
      <p:ext uri="{BB962C8B-B14F-4D97-AF65-F5344CB8AC3E}">
        <p14:creationId xmlns:p14="http://schemas.microsoft.com/office/powerpoint/2010/main" val="2824264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a:extLst>
                  <a:ext uri="{FF2B5EF4-FFF2-40B4-BE49-F238E27FC236}">
                    <a16:creationId xmlns:a16="http://schemas.microsoft.com/office/drawing/2014/main" id="{8AA55AB5-1164-43D0-A74D-22F8E6F8A9AE}"/>
                  </a:ext>
                </a:extLst>
              </p:cNvPr>
              <p:cNvSpPr>
                <a:spLocks noGrp="1"/>
              </p:cNvSpPr>
              <p:nvPr>
                <p:ph sz="quarter" idx="1"/>
              </p:nvPr>
            </p:nvSpPr>
            <p:spPr>
              <a:xfrm>
                <a:off x="457200" y="332656"/>
                <a:ext cx="7859216" cy="6141296"/>
              </a:xfrm>
            </p:spPr>
            <p:txBody>
              <a:bodyPr>
                <a:normAutofit/>
              </a:bodyPr>
              <a:lstStyle/>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Егер ерітіндіде бірнеше ион тұнбаға түсетін болса, олардың тұнбаға түсу реттілігі ерігіштік көбейтіндісіне байланысты болады. Бұл құбылыс бөлшектік (фракционды) тұндыру деп аталады. Мысалы, құрамында концентрациялары бірдей Ba</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Ca</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2+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иондарына  Na</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SO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реактивімен әрекеттестіргенде, алдымен BaSO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a:t>
                </a:r>
                <a14:m>
                  <m:oMath xmlns:m="http://schemas.openxmlformats.org/officeDocument/2006/math">
                    <m:sSubSup>
                      <m:sSubSupPr>
                        <m:ctrlPr>
                          <a:rPr lang="ru-RU" sz="2400" i="1">
                            <a:solidFill>
                              <a:srgbClr val="000000"/>
                            </a:solidFill>
                            <a:effectLst/>
                            <a:uFill>
                              <a:solidFill>
                                <a:srgbClr val="000000"/>
                              </a:solidFill>
                            </a:uFill>
                            <a:latin typeface="Cambria Math" panose="02040503050406030204" pitchFamily="18" charset="0"/>
                            <a:ea typeface="Arial Unicode MS"/>
                            <a:cs typeface="Cambria Math" panose="02040503050406030204" pitchFamily="18" charset="0"/>
                          </a:rPr>
                        </m:ctrlPr>
                      </m:sSubSupPr>
                      <m:e>
                        <m:r>
                          <a:rPr lang="kk-KZ" sz="2400" i="1">
                            <a:solidFill>
                              <a:srgbClr val="000000"/>
                            </a:solidFill>
                            <a:effectLst/>
                            <a:latin typeface="Cambria Math" panose="02040503050406030204" pitchFamily="18" charset="0"/>
                            <a:ea typeface="Arial Unicode MS"/>
                            <a:cs typeface="Cambria Math" panose="02040503050406030204" pitchFamily="18" charset="0"/>
                          </a:rPr>
                          <m:t>𝐾</m:t>
                        </m:r>
                      </m:e>
                      <m:sub>
                        <m:r>
                          <a:rPr lang="kk-KZ" sz="2400" i="1">
                            <a:solidFill>
                              <a:srgbClr val="000000"/>
                            </a:solidFill>
                            <a:effectLst/>
                            <a:latin typeface="Cambria Math" panose="02040503050406030204" pitchFamily="18" charset="0"/>
                            <a:ea typeface="Arial Unicode MS"/>
                            <a:cs typeface="Cambria Math" panose="02040503050406030204" pitchFamily="18" charset="0"/>
                          </a:rPr>
                          <m:t>𝑠</m:t>
                        </m:r>
                      </m:sub>
                      <m:sup>
                        <m:r>
                          <a:rPr lang="kk-KZ" sz="2400" i="1">
                            <a:solidFill>
                              <a:srgbClr val="000000"/>
                            </a:solidFill>
                            <a:effectLst/>
                            <a:latin typeface="Cambria Math" panose="02040503050406030204" pitchFamily="18" charset="0"/>
                            <a:ea typeface="Arial Unicode MS"/>
                            <a:cs typeface="Cambria Math" panose="02040503050406030204" pitchFamily="18" charset="0"/>
                          </a:rPr>
                          <m:t>0</m:t>
                        </m:r>
                      </m:sup>
                    </m:sSubSup>
                    <m:r>
                      <a:rPr lang="kk-KZ" sz="2400" i="1">
                        <a:solidFill>
                          <a:srgbClr val="000000"/>
                        </a:solidFill>
                        <a:effectLst/>
                        <a:latin typeface="Cambria Math" panose="02040503050406030204" pitchFamily="18" charset="0"/>
                        <a:ea typeface="Arial Unicode MS"/>
                        <a:cs typeface="Cambria Math" panose="02040503050406030204" pitchFamily="18" charset="0"/>
                      </a:rPr>
                      <m:t>=</m:t>
                    </m:r>
                    <m:r>
                      <a:rPr lang="kk-KZ" sz="24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1,1∙</m:t>
                    </m:r>
                    <m:sSup>
                      <m:sSupPr>
                        <m:ctrlPr>
                          <a:rPr lang="ru-RU" sz="2400" i="1">
                            <a:solidFill>
                              <a:srgbClr val="000000"/>
                            </a:solidFill>
                            <a:effectLst/>
                            <a:uFill>
                              <a:solidFill>
                                <a:srgbClr val="000000"/>
                              </a:solidFill>
                            </a:uFill>
                            <a:latin typeface="Cambria Math" panose="02040503050406030204" pitchFamily="18" charset="0"/>
                            <a:ea typeface="Times New Roman" panose="02020603050405020304" pitchFamily="18" charset="0"/>
                            <a:cs typeface="Times New Roman" panose="02020603050405020304" pitchFamily="18" charset="0"/>
                          </a:rPr>
                        </m:ctrlPr>
                      </m:sSupPr>
                      <m:e>
                        <m:r>
                          <a:rPr lang="kk-KZ" sz="24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10</m:t>
                        </m:r>
                      </m:e>
                      <m:sup>
                        <m:r>
                          <a:rPr lang="kk-KZ" sz="24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−10</m:t>
                        </m:r>
                      </m:sup>
                    </m:sSup>
                    <m:r>
                      <a:rPr lang="kk-KZ" sz="2400" i="1">
                        <a:solidFill>
                          <a:srgbClr val="000000"/>
                        </a:solidFill>
                        <a:effectLst/>
                        <a:latin typeface="Cambria Math" panose="02040503050406030204" pitchFamily="18" charset="0"/>
                        <a:ea typeface="Arial Unicode MS"/>
                        <a:cs typeface="Cambria Math" panose="02040503050406030204" pitchFamily="18" charset="0"/>
                      </a:rPr>
                      <m:t> </m:t>
                    </m:r>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сосын СaSO</a:t>
                </a:r>
                <a:r>
                  <a:rPr lang="kk-KZ" sz="2400" baseline="-25000" dirty="0">
                    <a:effectLst/>
                    <a:latin typeface="Times New Roman" panose="02020603050405020304" pitchFamily="18" charset="0"/>
                    <a:ea typeface="Calibri" panose="020F0502020204030204" pitchFamily="34" charset="0"/>
                    <a:cs typeface="Times New Roman" panose="02020603050405020304" pitchFamily="18" charset="0"/>
                  </a:rPr>
                  <a:t>4</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a:t>
                </a:r>
                <a14:m>
                  <m:oMath xmlns:m="http://schemas.openxmlformats.org/officeDocument/2006/math">
                    <m:sSubSup>
                      <m:sSubSupPr>
                        <m:ctrlPr>
                          <a:rPr lang="ru-RU" sz="2400" i="1">
                            <a:solidFill>
                              <a:srgbClr val="000000"/>
                            </a:solidFill>
                            <a:effectLst/>
                            <a:uFill>
                              <a:solidFill>
                                <a:srgbClr val="000000"/>
                              </a:solidFill>
                            </a:uFill>
                            <a:latin typeface="Cambria Math" panose="02040503050406030204" pitchFamily="18" charset="0"/>
                            <a:ea typeface="Arial Unicode MS"/>
                            <a:cs typeface="Cambria Math" panose="02040503050406030204" pitchFamily="18" charset="0"/>
                          </a:rPr>
                        </m:ctrlPr>
                      </m:sSubSupPr>
                      <m:e>
                        <m:r>
                          <a:rPr lang="kk-KZ" sz="2400" i="1">
                            <a:solidFill>
                              <a:srgbClr val="000000"/>
                            </a:solidFill>
                            <a:effectLst/>
                            <a:latin typeface="Cambria Math" panose="02040503050406030204" pitchFamily="18" charset="0"/>
                            <a:ea typeface="Arial Unicode MS"/>
                            <a:cs typeface="Cambria Math" panose="02040503050406030204" pitchFamily="18" charset="0"/>
                          </a:rPr>
                          <m:t>𝐾</m:t>
                        </m:r>
                      </m:e>
                      <m:sub>
                        <m:r>
                          <a:rPr lang="kk-KZ" sz="2400" i="1">
                            <a:solidFill>
                              <a:srgbClr val="000000"/>
                            </a:solidFill>
                            <a:effectLst/>
                            <a:latin typeface="Cambria Math" panose="02040503050406030204" pitchFamily="18" charset="0"/>
                            <a:ea typeface="Arial Unicode MS"/>
                            <a:cs typeface="Cambria Math" panose="02040503050406030204" pitchFamily="18" charset="0"/>
                          </a:rPr>
                          <m:t>𝑠</m:t>
                        </m:r>
                      </m:sub>
                      <m:sup>
                        <m:r>
                          <a:rPr lang="kk-KZ" sz="2400" i="1">
                            <a:solidFill>
                              <a:srgbClr val="000000"/>
                            </a:solidFill>
                            <a:effectLst/>
                            <a:latin typeface="Cambria Math" panose="02040503050406030204" pitchFamily="18" charset="0"/>
                            <a:ea typeface="Arial Unicode MS"/>
                            <a:cs typeface="Cambria Math" panose="02040503050406030204" pitchFamily="18" charset="0"/>
                          </a:rPr>
                          <m:t>0</m:t>
                        </m:r>
                      </m:sup>
                    </m:sSubSup>
                    <m:r>
                      <a:rPr lang="kk-KZ" sz="2400" i="1">
                        <a:solidFill>
                          <a:srgbClr val="000000"/>
                        </a:solidFill>
                        <a:effectLst/>
                        <a:latin typeface="Cambria Math" panose="02040503050406030204" pitchFamily="18" charset="0"/>
                        <a:ea typeface="Arial Unicode MS"/>
                        <a:cs typeface="Cambria Math" panose="02040503050406030204" pitchFamily="18" charset="0"/>
                      </a:rPr>
                      <m:t>=2</m:t>
                    </m:r>
                    <m:r>
                      <a:rPr lang="kk-KZ" sz="2400">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,5∙</m:t>
                    </m:r>
                    <m:sSup>
                      <m:sSupPr>
                        <m:ctrlPr>
                          <a:rPr lang="ru-RU" sz="2400" i="1">
                            <a:solidFill>
                              <a:srgbClr val="000000"/>
                            </a:solidFill>
                            <a:effectLst/>
                            <a:uFill>
                              <a:solidFill>
                                <a:srgbClr val="000000"/>
                              </a:solidFill>
                            </a:uFill>
                            <a:latin typeface="Cambria Math" panose="02040503050406030204" pitchFamily="18" charset="0"/>
                            <a:ea typeface="Times New Roman" panose="02020603050405020304" pitchFamily="18" charset="0"/>
                            <a:cs typeface="Times New Roman" panose="02020603050405020304" pitchFamily="18" charset="0"/>
                          </a:rPr>
                        </m:ctrlPr>
                      </m:sSupPr>
                      <m:e>
                        <m:r>
                          <a:rPr lang="kk-KZ" sz="24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10</m:t>
                        </m:r>
                      </m:e>
                      <m:sup>
                        <m:r>
                          <a:rPr lang="kk-KZ" sz="2400" i="1">
                            <a:solidFill>
                              <a:srgbClr val="000000"/>
                            </a:solidFill>
                            <a:effectLst/>
                            <a:latin typeface="Cambria Math" panose="02040503050406030204" pitchFamily="18" charset="0"/>
                            <a:ea typeface="Times New Roman" panose="02020603050405020304" pitchFamily="18" charset="0"/>
                            <a:cs typeface="Times New Roman" panose="02020603050405020304" pitchFamily="18" charset="0"/>
                          </a:rPr>
                          <m:t>−5</m:t>
                        </m:r>
                      </m:sup>
                    </m:sSup>
                    <m:r>
                      <a:rPr lang="kk-KZ" sz="2400" i="1">
                        <a:solidFill>
                          <a:srgbClr val="000000"/>
                        </a:solidFill>
                        <a:effectLst/>
                        <a:latin typeface="Cambria Math" panose="02040503050406030204" pitchFamily="18" charset="0"/>
                        <a:ea typeface="Arial Unicode MS"/>
                        <a:cs typeface="Cambria Math" panose="02040503050406030204" pitchFamily="18" charset="0"/>
                      </a:rPr>
                      <m:t> </m:t>
                    </m:r>
                  </m:oMath>
                </a14:m>
                <a:r>
                  <a:rPr lang="kk-KZ" sz="2400" dirty="0">
                    <a:effectLst/>
                    <a:latin typeface="Times New Roman" panose="02020603050405020304" pitchFamily="18" charset="0"/>
                    <a:ea typeface="Calibri" panose="020F0502020204030204" pitchFamily="34" charset="0"/>
                    <a:cs typeface="Times New Roman" panose="02020603050405020304" pitchFamily="18" charset="0"/>
                  </a:rPr>
                  <a:t>), яғни ерігіштік көбейтіндісі төмен қосылыс алдымен тұнбаға түседі.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Егер қосылыстың концентрациясы берілмесе, жүйедеге ион концентрациясы 1∙10</a:t>
                </a:r>
                <a:r>
                  <a:rPr lang="kk-KZ" sz="2400" baseline="30000" dirty="0">
                    <a:effectLst/>
                    <a:latin typeface="Times New Roman" panose="02020603050405020304" pitchFamily="18" charset="0"/>
                    <a:ea typeface="Calibri" panose="020F0502020204030204" pitchFamily="34" charset="0"/>
                    <a:cs typeface="Times New Roman" panose="02020603050405020304" pitchFamily="18" charset="0"/>
                  </a:rPr>
                  <a:t>-6 </a:t>
                </a:r>
                <a:r>
                  <a:rPr lang="kk-KZ" sz="2400" dirty="0">
                    <a:effectLst/>
                    <a:latin typeface="Times New Roman" panose="02020603050405020304" pitchFamily="18" charset="0"/>
                    <a:ea typeface="Calibri" panose="020F0502020204030204" pitchFamily="34" charset="0"/>
                    <a:cs typeface="Times New Roman" panose="02020603050405020304" pitchFamily="18" charset="0"/>
                  </a:rPr>
                  <a:t>моль/л тең жағдайда тұнба толық түзілді деп есептеледі.</a:t>
                </a:r>
              </a:p>
              <a:p>
                <a:pPr indent="450215" algn="just">
                  <a:lnSpc>
                    <a:spcPct val="107000"/>
                  </a:lnSpc>
                  <a:spcAft>
                    <a:spcPts val="800"/>
                  </a:spcAft>
                </a:pPr>
                <a:r>
                  <a:rPr lang="kk-KZ" dirty="0">
                    <a:latin typeface="Times New Roman" panose="02020603050405020304" pitchFamily="18" charset="0"/>
                    <a:ea typeface="Calibri" panose="020F0502020204030204" pitchFamily="34" charset="0"/>
                    <a:cs typeface="Times New Roman" panose="02020603050405020304" pitchFamily="18" charset="0"/>
                  </a:rPr>
                  <a:t>Тұнбаның түзілуіне себепші фактордың бірі </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kk-KZ" dirty="0">
                    <a:latin typeface="Times New Roman" panose="02020603050405020304" pitchFamily="18" charset="0"/>
                    <a:ea typeface="Calibri" panose="020F0502020204030204" pitchFamily="34" charset="0"/>
                    <a:cs typeface="Times New Roman" panose="02020603050405020304" pitchFamily="18" charset="0"/>
                  </a:rPr>
                  <a:t> ортаның қышқылдылығы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a:extLst>
                  <a:ext uri="{FF2B5EF4-FFF2-40B4-BE49-F238E27FC236}">
                    <a16:creationId xmlns:a16="http://schemas.microsoft.com/office/drawing/2014/main" id="{8AA55AB5-1164-43D0-A74D-22F8E6F8A9AE}"/>
                  </a:ext>
                </a:extLst>
              </p:cNvPr>
              <p:cNvSpPr>
                <a:spLocks noGrp="1" noRot="1" noChangeAspect="1" noMove="1" noResize="1" noEditPoints="1" noAdjustHandles="1" noChangeArrowheads="1" noChangeShapeType="1" noTextEdit="1"/>
              </p:cNvSpPr>
              <p:nvPr>
                <p:ph sz="quarter" idx="1"/>
              </p:nvPr>
            </p:nvSpPr>
            <p:spPr>
              <a:xfrm>
                <a:off x="457200" y="332656"/>
                <a:ext cx="7859216" cy="6141296"/>
              </a:xfrm>
              <a:blipFill>
                <a:blip r:embed="rId2"/>
                <a:stretch>
                  <a:fillRect t="-794" r="-1164"/>
                </a:stretch>
              </a:blipFill>
            </p:spPr>
            <p:txBody>
              <a:bodyPr/>
              <a:lstStyle/>
              <a:p>
                <a:r>
                  <a:rPr lang="ru-RU">
                    <a:noFill/>
                  </a:rPr>
                  <a:t> </a:t>
                </a:r>
              </a:p>
            </p:txBody>
          </p:sp>
        </mc:Fallback>
      </mc:AlternateContent>
      <p:sp>
        <p:nvSpPr>
          <p:cNvPr id="4" name="Номер слайда 3">
            <a:extLst>
              <a:ext uri="{FF2B5EF4-FFF2-40B4-BE49-F238E27FC236}">
                <a16:creationId xmlns:a16="http://schemas.microsoft.com/office/drawing/2014/main" id="{DD4FFCE5-C406-4A9E-9062-375AE1C9746D}"/>
              </a:ext>
            </a:extLst>
          </p:cNvPr>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1066214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7" name="Объект 6">
                <a:extLst>
                  <a:ext uri="{FF2B5EF4-FFF2-40B4-BE49-F238E27FC236}">
                    <a16:creationId xmlns:a16="http://schemas.microsoft.com/office/drawing/2014/main" id="{E247DF3D-082C-472F-8A86-EDAE8830C84A}"/>
                  </a:ext>
                </a:extLst>
              </p:cNvPr>
              <p:cNvGraphicFramePr>
                <a:graphicFrameLocks noGrp="1"/>
              </p:cNvGraphicFramePr>
              <p:nvPr>
                <p:ph sz="quarter" idx="1"/>
                <p:extLst>
                  <p:ext uri="{D42A27DB-BD31-4B8C-83A1-F6EECF244321}">
                    <p14:modId xmlns:p14="http://schemas.microsoft.com/office/powerpoint/2010/main" val="2496521842"/>
                  </p:ext>
                </p:extLst>
              </p:nvPr>
            </p:nvGraphicFramePr>
            <p:xfrm>
              <a:off x="658559" y="457200"/>
              <a:ext cx="7632848" cy="2448273"/>
            </p:xfrm>
            <a:graphic>
              <a:graphicData uri="http://schemas.openxmlformats.org/drawingml/2006/table">
                <a:tbl>
                  <a:tblPr firstRow="1" firstCol="1" bandRow="1"/>
                  <a:tblGrid>
                    <a:gridCol w="3816016">
                      <a:extLst>
                        <a:ext uri="{9D8B030D-6E8A-4147-A177-3AD203B41FA5}">
                          <a16:colId xmlns:a16="http://schemas.microsoft.com/office/drawing/2014/main" val="4284169979"/>
                        </a:ext>
                      </a:extLst>
                    </a:gridCol>
                    <a:gridCol w="3816832">
                      <a:extLst>
                        <a:ext uri="{9D8B030D-6E8A-4147-A177-3AD203B41FA5}">
                          <a16:colId xmlns:a16="http://schemas.microsoft.com/office/drawing/2014/main" val="2878774196"/>
                        </a:ext>
                      </a:extLst>
                    </a:gridCol>
                  </a:tblGrid>
                  <a:tr h="318789">
                    <a:tc>
                      <a:txBody>
                        <a:bodyPr/>
                        <a:lstStyle/>
                        <a:p>
                          <a:pPr algn="just">
                            <a:lnSpc>
                              <a:spcPct val="107000"/>
                            </a:lnSpc>
                            <a:spcAft>
                              <a:spcPts val="8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Бер: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K</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S</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0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(Mg(OH)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6∙10</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-10</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7000"/>
                            </a:lnSpc>
                            <a:spcAft>
                              <a:spcPts val="8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Шешуі:</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Mg(OH)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Mg</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+ 2OH</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K</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S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[Mg</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]∙[OH</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2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OH</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r>
                                <a:rPr lang="en-US" sz="20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0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ru-RU" sz="2000" i="1">
                                          <a:effectLst/>
                                          <a:latin typeface="Cambria Math" panose="02040503050406030204" pitchFamily="18" charset="0"/>
                                          <a:ea typeface="Calibri" panose="020F0502020204030204" pitchFamily="34" charset="0"/>
                                          <a:cs typeface="Cambria Math" panose="02040503050406030204" pitchFamily="18" charset="0"/>
                                        </a:rPr>
                                      </m:ctrlPr>
                                    </m:sSubPr>
                                    <m:e>
                                      <m:r>
                                        <m:rPr>
                                          <m:sty m:val="p"/>
                                        </m:rPr>
                                        <a:rPr lang="en-US" sz="2000">
                                          <a:effectLst/>
                                          <a:latin typeface="Cambria Math" panose="02040503050406030204" pitchFamily="18" charset="0"/>
                                          <a:ea typeface="Calibri" panose="020F0502020204030204" pitchFamily="34" charset="0"/>
                                          <a:cs typeface="Cambria Math" panose="02040503050406030204" pitchFamily="18" charset="0"/>
                                        </a:rPr>
                                        <m:t>K</m:t>
                                      </m:r>
                                    </m:e>
                                    <m:sub>
                                      <m:r>
                                        <a:rPr lang="en-US" sz="2000" i="1">
                                          <a:effectLst/>
                                          <a:latin typeface="Cambria Math" panose="02040503050406030204" pitchFamily="18" charset="0"/>
                                          <a:ea typeface="Calibri" panose="020F0502020204030204" pitchFamily="34" charset="0"/>
                                          <a:cs typeface="Cambria Math" panose="02040503050406030204" pitchFamily="18" charset="0"/>
                                        </a:rPr>
                                        <m:t>𝑆</m:t>
                                      </m:r>
                                    </m:sub>
                                  </m:sSub>
                                </m:num>
                                <m:den>
                                  <m:r>
                                    <a:rPr lang="en-US" sz="2000" i="1">
                                      <a:effectLst/>
                                      <a:latin typeface="Cambria Math" panose="02040503050406030204" pitchFamily="18" charset="0"/>
                                      <a:ea typeface="Calibri" panose="020F0502020204030204" pitchFamily="34" charset="0"/>
                                      <a:cs typeface="Cambria Math" panose="02040503050406030204" pitchFamily="18" charset="0"/>
                                    </a:rPr>
                                    <m:t>[</m:t>
                                  </m:r>
                                  <m:sSup>
                                    <m:sSupPr>
                                      <m:ctrlPr>
                                        <a:rPr lang="ru-RU" sz="2000" i="1">
                                          <a:effectLst/>
                                          <a:latin typeface="Cambria Math" panose="02040503050406030204" pitchFamily="18" charset="0"/>
                                          <a:ea typeface="Calibri" panose="020F0502020204030204" pitchFamily="34" charset="0"/>
                                          <a:cs typeface="Cambria Math" panose="02040503050406030204" pitchFamily="18" charset="0"/>
                                        </a:rPr>
                                      </m:ctrlPr>
                                    </m:sSupPr>
                                    <m:e>
                                      <m:r>
                                        <a:rPr lang="en-US" sz="2000" i="1">
                                          <a:effectLst/>
                                          <a:latin typeface="Cambria Math" panose="02040503050406030204" pitchFamily="18" charset="0"/>
                                          <a:ea typeface="Calibri" panose="020F0502020204030204" pitchFamily="34" charset="0"/>
                                          <a:cs typeface="Cambria Math" panose="02040503050406030204" pitchFamily="18" charset="0"/>
                                        </a:rPr>
                                        <m:t>𝑀𝑔</m:t>
                                      </m:r>
                                    </m:e>
                                    <m:sup>
                                      <m:r>
                                        <a:rPr lang="en-US" sz="2000" i="1">
                                          <a:effectLst/>
                                          <a:latin typeface="Cambria Math" panose="02040503050406030204" pitchFamily="18" charset="0"/>
                                          <a:ea typeface="Calibri" panose="020F0502020204030204" pitchFamily="34" charset="0"/>
                                          <a:cs typeface="Cambria Math" panose="02040503050406030204" pitchFamily="18" charset="0"/>
                                        </a:rPr>
                                        <m:t>2+</m:t>
                                      </m:r>
                                    </m:sup>
                                  </m:sSup>
                                  <m:r>
                                    <a:rPr lang="en-US" sz="2000" i="1">
                                      <a:effectLst/>
                                      <a:latin typeface="Cambria Math" panose="02040503050406030204" pitchFamily="18" charset="0"/>
                                      <a:ea typeface="Calibri" panose="020F0502020204030204" pitchFamily="34" charset="0"/>
                                      <a:cs typeface="Cambria Math" panose="02040503050406030204" pitchFamily="18" charset="0"/>
                                    </a:rPr>
                                    <m:t>]</m:t>
                                  </m:r>
                                </m:den>
                              </m:f>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a:t>
                          </a:r>
                          <a14:m>
                            <m:oMath xmlns:m="http://schemas.openxmlformats.org/officeDocument/2006/math">
                              <m:r>
                                <a:rPr lang="en-US" sz="20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0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000" i="1">
                                      <a:effectLst/>
                                      <a:latin typeface="Cambria Math" panose="02040503050406030204" pitchFamily="18" charset="0"/>
                                      <a:ea typeface="Calibri" panose="020F0502020204030204" pitchFamily="34" charset="0"/>
                                      <a:cs typeface="Cambria Math" panose="02040503050406030204" pitchFamily="18" charset="0"/>
                                    </a:rPr>
                                    <m:t>6∙</m:t>
                                  </m:r>
                                  <m:sSup>
                                    <m:sSupPr>
                                      <m:ctrlPr>
                                        <a:rPr lang="ru-RU" sz="2000" i="1">
                                          <a:effectLst/>
                                          <a:latin typeface="Cambria Math" panose="02040503050406030204" pitchFamily="18" charset="0"/>
                                          <a:ea typeface="Calibri" panose="020F0502020204030204" pitchFamily="34" charset="0"/>
                                          <a:cs typeface="Cambria Math" panose="02040503050406030204" pitchFamily="18" charset="0"/>
                                        </a:rPr>
                                      </m:ctrlPr>
                                    </m:sSupPr>
                                    <m:e>
                                      <m:r>
                                        <a:rPr lang="en-US" sz="2000" i="1">
                                          <a:effectLst/>
                                          <a:latin typeface="Cambria Math" panose="02040503050406030204" pitchFamily="18" charset="0"/>
                                          <a:ea typeface="Calibri" panose="020F0502020204030204" pitchFamily="34" charset="0"/>
                                          <a:cs typeface="Cambria Math" panose="02040503050406030204" pitchFamily="18" charset="0"/>
                                        </a:rPr>
                                        <m:t>10</m:t>
                                      </m:r>
                                    </m:e>
                                    <m:sup>
                                      <m:r>
                                        <a:rPr lang="en-US" sz="2000" i="1">
                                          <a:effectLst/>
                                          <a:latin typeface="Cambria Math" panose="02040503050406030204" pitchFamily="18" charset="0"/>
                                          <a:ea typeface="Calibri" panose="020F0502020204030204" pitchFamily="34" charset="0"/>
                                          <a:cs typeface="Cambria Math" panose="02040503050406030204" pitchFamily="18" charset="0"/>
                                        </a:rPr>
                                        <m:t>−10</m:t>
                                      </m:r>
                                    </m:sup>
                                  </m:sSup>
                                </m:num>
                                <m:den>
                                  <m:sSup>
                                    <m:sSupPr>
                                      <m:ctrlPr>
                                        <a:rPr lang="ru-RU" sz="20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10</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−6</m:t>
                                      </m:r>
                                    </m:sup>
                                  </m:sSup>
                                </m:den>
                              </m:f>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2,4∙10</a:t>
                          </a:r>
                          <a:r>
                            <a:rPr lang="en-US"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pOH = 1,6    pH= 12,4</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6562737"/>
                      </a:ext>
                    </a:extLst>
                  </a:tr>
                  <a:tr h="2129484">
                    <a:tc>
                      <a:txBody>
                        <a:bodyPr/>
                        <a:lstStyle/>
                        <a:p>
                          <a:pPr algn="just">
                            <a:lnSpc>
                              <a:spcPct val="107000"/>
                            </a:lnSpc>
                            <a:spcAft>
                              <a:spcPts val="8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т/к: рН </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extLst>
                      <a:ext uri="{0D108BD9-81ED-4DB2-BD59-A6C34878D82A}">
                        <a16:rowId xmlns:a16="http://schemas.microsoft.com/office/drawing/2014/main" val="1394484536"/>
                      </a:ext>
                    </a:extLst>
                  </a:tr>
                </a:tbl>
              </a:graphicData>
            </a:graphic>
          </p:graphicFrame>
        </mc:Choice>
        <mc:Fallback xmlns="">
          <p:graphicFrame>
            <p:nvGraphicFramePr>
              <p:cNvPr id="7" name="Объект 6">
                <a:extLst>
                  <a:ext uri="{FF2B5EF4-FFF2-40B4-BE49-F238E27FC236}">
                    <a16:creationId xmlns:a16="http://schemas.microsoft.com/office/drawing/2014/main" id="{E247DF3D-082C-472F-8A86-EDAE8830C84A}"/>
                  </a:ext>
                </a:extLst>
              </p:cNvPr>
              <p:cNvGraphicFramePr>
                <a:graphicFrameLocks noGrp="1"/>
              </p:cNvGraphicFramePr>
              <p:nvPr>
                <p:ph sz="quarter" idx="1"/>
                <p:extLst>
                  <p:ext uri="{D42A27DB-BD31-4B8C-83A1-F6EECF244321}">
                    <p14:modId xmlns:p14="http://schemas.microsoft.com/office/powerpoint/2010/main" val="2496521842"/>
                  </p:ext>
                </p:extLst>
              </p:nvPr>
            </p:nvGraphicFramePr>
            <p:xfrm>
              <a:off x="658559" y="457200"/>
              <a:ext cx="7632848" cy="2448273"/>
            </p:xfrm>
            <a:graphic>
              <a:graphicData uri="http://schemas.openxmlformats.org/drawingml/2006/table">
                <a:tbl>
                  <a:tblPr firstRow="1" firstCol="1" bandRow="1"/>
                  <a:tblGrid>
                    <a:gridCol w="3816016">
                      <a:extLst>
                        <a:ext uri="{9D8B030D-6E8A-4147-A177-3AD203B41FA5}">
                          <a16:colId xmlns:a16="http://schemas.microsoft.com/office/drawing/2014/main" val="4284169979"/>
                        </a:ext>
                      </a:extLst>
                    </a:gridCol>
                    <a:gridCol w="3816832">
                      <a:extLst>
                        <a:ext uri="{9D8B030D-6E8A-4147-A177-3AD203B41FA5}">
                          <a16:colId xmlns:a16="http://schemas.microsoft.com/office/drawing/2014/main" val="2878774196"/>
                        </a:ext>
                      </a:extLst>
                    </a:gridCol>
                  </a:tblGrid>
                  <a:tr h="318789">
                    <a:tc>
                      <a:txBody>
                        <a:bodyPr/>
                        <a:lstStyle/>
                        <a:p>
                          <a:pPr algn="just">
                            <a:lnSpc>
                              <a:spcPct val="107000"/>
                            </a:lnSpc>
                            <a:spcAft>
                              <a:spcPts val="8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Бер: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K</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S</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0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(Mg(OH)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6∙10</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-10</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00159" t="-3234" r="-319" b="-498"/>
                          </a:stretch>
                        </a:blipFill>
                      </a:tcPr>
                    </a:tc>
                    <a:extLst>
                      <a:ext uri="{0D108BD9-81ED-4DB2-BD59-A6C34878D82A}">
                        <a16:rowId xmlns:a16="http://schemas.microsoft.com/office/drawing/2014/main" val="3846562737"/>
                      </a:ext>
                    </a:extLst>
                  </a:tr>
                  <a:tr h="2129484">
                    <a:tc>
                      <a:txBody>
                        <a:bodyPr/>
                        <a:lstStyle/>
                        <a:p>
                          <a:pPr algn="just">
                            <a:lnSpc>
                              <a:spcPct val="107000"/>
                            </a:lnSpc>
                            <a:spcAft>
                              <a:spcPts val="8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т/к: рН </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extLst>
                      <a:ext uri="{0D108BD9-81ED-4DB2-BD59-A6C34878D82A}">
                        <a16:rowId xmlns:a16="http://schemas.microsoft.com/office/drawing/2014/main" val="1394484536"/>
                      </a:ext>
                    </a:extLst>
                  </a:tr>
                </a:tbl>
              </a:graphicData>
            </a:graphic>
          </p:graphicFrame>
        </mc:Fallback>
      </mc:AlternateContent>
      <p:sp>
        <p:nvSpPr>
          <p:cNvPr id="4" name="Номер слайда 3">
            <a:extLst>
              <a:ext uri="{FF2B5EF4-FFF2-40B4-BE49-F238E27FC236}">
                <a16:creationId xmlns:a16="http://schemas.microsoft.com/office/drawing/2014/main" id="{E0457064-1C45-4968-AA39-79F541542521}"/>
              </a:ext>
            </a:extLst>
          </p:cNvPr>
          <p:cNvSpPr>
            <a:spLocks noGrp="1"/>
          </p:cNvSpPr>
          <p:nvPr>
            <p:ph type="sldNum" sz="quarter" idx="15"/>
          </p:nvPr>
        </p:nvSpPr>
        <p:spPr/>
        <p:txBody>
          <a:bodyPr/>
          <a:lstStyle/>
          <a:p>
            <a:fld id="{D6F87789-79C0-4369-89FF-5E19A7612EE5}" type="slidenum">
              <a:rPr lang="ru-RU" smtClean="0"/>
              <a:pPr/>
              <a:t>9</a:t>
            </a:fld>
            <a:endParaRPr lang="ru-RU"/>
          </a:p>
        </p:txBody>
      </p:sp>
      <mc:AlternateContent xmlns:mc="http://schemas.openxmlformats.org/markup-compatibility/2006" xmlns:a14="http://schemas.microsoft.com/office/drawing/2010/main">
        <mc:Choice Requires="a14">
          <p:graphicFrame>
            <p:nvGraphicFramePr>
              <p:cNvPr id="8" name="Таблица 7">
                <a:extLst>
                  <a:ext uri="{FF2B5EF4-FFF2-40B4-BE49-F238E27FC236}">
                    <a16:creationId xmlns:a16="http://schemas.microsoft.com/office/drawing/2014/main" id="{CF702E11-DF62-486F-B872-7FF565B24643}"/>
                  </a:ext>
                </a:extLst>
              </p:cNvPr>
              <p:cNvGraphicFramePr>
                <a:graphicFrameLocks noGrp="1"/>
              </p:cNvGraphicFramePr>
              <p:nvPr>
                <p:extLst>
                  <p:ext uri="{D42A27DB-BD31-4B8C-83A1-F6EECF244321}">
                    <p14:modId xmlns:p14="http://schemas.microsoft.com/office/powerpoint/2010/main" val="2631128063"/>
                  </p:ext>
                </p:extLst>
              </p:nvPr>
            </p:nvGraphicFramePr>
            <p:xfrm>
              <a:off x="611560" y="3113584"/>
              <a:ext cx="7704856" cy="2620466"/>
            </p:xfrm>
            <a:graphic>
              <a:graphicData uri="http://schemas.openxmlformats.org/drawingml/2006/table">
                <a:tbl>
                  <a:tblPr firstRow="1" firstCol="1" bandRow="1"/>
                  <a:tblGrid>
                    <a:gridCol w="3852016">
                      <a:extLst>
                        <a:ext uri="{9D8B030D-6E8A-4147-A177-3AD203B41FA5}">
                          <a16:colId xmlns:a16="http://schemas.microsoft.com/office/drawing/2014/main" val="694859603"/>
                        </a:ext>
                      </a:extLst>
                    </a:gridCol>
                    <a:gridCol w="3852840">
                      <a:extLst>
                        <a:ext uri="{9D8B030D-6E8A-4147-A177-3AD203B41FA5}">
                          <a16:colId xmlns:a16="http://schemas.microsoft.com/office/drawing/2014/main" val="485440642"/>
                        </a:ext>
                      </a:extLst>
                    </a:gridCol>
                  </a:tblGrid>
                  <a:tr h="859813">
                    <a:tc>
                      <a:txBody>
                        <a:bodyPr/>
                        <a:lstStyle/>
                        <a:p>
                          <a:pPr algn="just">
                            <a:lnSpc>
                              <a:spcPct val="107000"/>
                            </a:lnSpc>
                            <a:spcAft>
                              <a:spcPts val="8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Бер: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K</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S</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0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(Mg(OH)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6∙10</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-10</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C(Mg(OH)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0,01M</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07000"/>
                            </a:lnSpc>
                            <a:spcAft>
                              <a:spcPts val="8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Шешуі:</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Mg(OH)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Mg</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+ 2OH</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K</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S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[Mg</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]∙[OH</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2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OH</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14:m>
                            <m:oMath xmlns:m="http://schemas.openxmlformats.org/officeDocument/2006/math">
                              <m:r>
                                <a:rPr lang="en-US" sz="20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000" i="1">
                                      <a:effectLst/>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ru-RU" sz="2000" i="1">
                                          <a:effectLst/>
                                          <a:latin typeface="Cambria Math" panose="02040503050406030204" pitchFamily="18" charset="0"/>
                                          <a:ea typeface="Calibri" panose="020F0502020204030204" pitchFamily="34" charset="0"/>
                                          <a:cs typeface="Cambria Math" panose="02040503050406030204" pitchFamily="18" charset="0"/>
                                        </a:rPr>
                                      </m:ctrlPr>
                                    </m:sSubPr>
                                    <m:e>
                                      <m:r>
                                        <m:rPr>
                                          <m:sty m:val="p"/>
                                        </m:rPr>
                                        <a:rPr lang="en-US" sz="2000">
                                          <a:effectLst/>
                                          <a:latin typeface="Cambria Math" panose="02040503050406030204" pitchFamily="18" charset="0"/>
                                          <a:ea typeface="Calibri" panose="020F0502020204030204" pitchFamily="34" charset="0"/>
                                          <a:cs typeface="Cambria Math" panose="02040503050406030204" pitchFamily="18" charset="0"/>
                                        </a:rPr>
                                        <m:t>K</m:t>
                                      </m:r>
                                    </m:e>
                                    <m:sub>
                                      <m:r>
                                        <a:rPr lang="en-US" sz="2000" i="1">
                                          <a:effectLst/>
                                          <a:latin typeface="Cambria Math" panose="02040503050406030204" pitchFamily="18" charset="0"/>
                                          <a:ea typeface="Calibri" panose="020F0502020204030204" pitchFamily="34" charset="0"/>
                                          <a:cs typeface="Cambria Math" panose="02040503050406030204" pitchFamily="18" charset="0"/>
                                        </a:rPr>
                                        <m:t>𝑆</m:t>
                                      </m:r>
                                    </m:sub>
                                  </m:sSub>
                                </m:num>
                                <m:den>
                                  <m:r>
                                    <a:rPr lang="en-US" sz="2000" i="1">
                                      <a:effectLst/>
                                      <a:latin typeface="Cambria Math" panose="02040503050406030204" pitchFamily="18" charset="0"/>
                                      <a:ea typeface="Calibri" panose="020F0502020204030204" pitchFamily="34" charset="0"/>
                                      <a:cs typeface="Cambria Math" panose="02040503050406030204" pitchFamily="18" charset="0"/>
                                    </a:rPr>
                                    <m:t>[</m:t>
                                  </m:r>
                                  <m:sSup>
                                    <m:sSupPr>
                                      <m:ctrlPr>
                                        <a:rPr lang="ru-RU" sz="2000" i="1">
                                          <a:effectLst/>
                                          <a:latin typeface="Cambria Math" panose="02040503050406030204" pitchFamily="18" charset="0"/>
                                          <a:ea typeface="Calibri" panose="020F0502020204030204" pitchFamily="34" charset="0"/>
                                          <a:cs typeface="Cambria Math" panose="02040503050406030204" pitchFamily="18" charset="0"/>
                                        </a:rPr>
                                      </m:ctrlPr>
                                    </m:sSupPr>
                                    <m:e>
                                      <m:r>
                                        <a:rPr lang="en-US" sz="2000" i="1">
                                          <a:effectLst/>
                                          <a:latin typeface="Cambria Math" panose="02040503050406030204" pitchFamily="18" charset="0"/>
                                          <a:ea typeface="Calibri" panose="020F0502020204030204" pitchFamily="34" charset="0"/>
                                          <a:cs typeface="Cambria Math" panose="02040503050406030204" pitchFamily="18" charset="0"/>
                                        </a:rPr>
                                        <m:t>𝑀𝑔</m:t>
                                      </m:r>
                                    </m:e>
                                    <m:sup>
                                      <m:r>
                                        <a:rPr lang="en-US" sz="2000" i="1">
                                          <a:effectLst/>
                                          <a:latin typeface="Cambria Math" panose="02040503050406030204" pitchFamily="18" charset="0"/>
                                          <a:ea typeface="Calibri" panose="020F0502020204030204" pitchFamily="34" charset="0"/>
                                          <a:cs typeface="Cambria Math" panose="02040503050406030204" pitchFamily="18" charset="0"/>
                                        </a:rPr>
                                        <m:t>2+</m:t>
                                      </m:r>
                                    </m:sup>
                                  </m:sSup>
                                  <m:r>
                                    <a:rPr lang="en-US" sz="2000" i="1">
                                      <a:effectLst/>
                                      <a:latin typeface="Cambria Math" panose="02040503050406030204" pitchFamily="18" charset="0"/>
                                      <a:ea typeface="Calibri" panose="020F0502020204030204" pitchFamily="34" charset="0"/>
                                      <a:cs typeface="Cambria Math" panose="02040503050406030204" pitchFamily="18" charset="0"/>
                                    </a:rPr>
                                    <m:t>]</m:t>
                                  </m:r>
                                </m:den>
                              </m:f>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a:t>
                          </a:r>
                          <a14:m>
                            <m:oMath xmlns:m="http://schemas.openxmlformats.org/officeDocument/2006/math">
                              <m:r>
                                <a:rPr lang="en-US" sz="2000" i="1">
                                  <a:effectLst/>
                                  <a:latin typeface="Cambria Math" panose="02040503050406030204" pitchFamily="18" charset="0"/>
                                  <a:ea typeface="Calibri" panose="020F0502020204030204" pitchFamily="34" charset="0"/>
                                  <a:cs typeface="Times New Roman" panose="02020603050405020304" pitchFamily="18" charset="0"/>
                                </a:rPr>
                                <m:t>√</m:t>
                              </m:r>
                              <m:f>
                                <m:fPr>
                                  <m:ctrlPr>
                                    <a:rPr lang="ru-RU" sz="20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000" i="1">
                                      <a:effectLst/>
                                      <a:latin typeface="Cambria Math" panose="02040503050406030204" pitchFamily="18" charset="0"/>
                                      <a:ea typeface="Calibri" panose="020F0502020204030204" pitchFamily="34" charset="0"/>
                                      <a:cs typeface="Cambria Math" panose="02040503050406030204" pitchFamily="18" charset="0"/>
                                    </a:rPr>
                                    <m:t>6∙</m:t>
                                  </m:r>
                                  <m:sSup>
                                    <m:sSupPr>
                                      <m:ctrlPr>
                                        <a:rPr lang="ru-RU" sz="2000" i="1">
                                          <a:effectLst/>
                                          <a:latin typeface="Cambria Math" panose="02040503050406030204" pitchFamily="18" charset="0"/>
                                          <a:ea typeface="Calibri" panose="020F0502020204030204" pitchFamily="34" charset="0"/>
                                          <a:cs typeface="Cambria Math" panose="02040503050406030204" pitchFamily="18" charset="0"/>
                                        </a:rPr>
                                      </m:ctrlPr>
                                    </m:sSupPr>
                                    <m:e>
                                      <m:r>
                                        <a:rPr lang="en-US" sz="2000" i="1">
                                          <a:effectLst/>
                                          <a:latin typeface="Cambria Math" panose="02040503050406030204" pitchFamily="18" charset="0"/>
                                          <a:ea typeface="Calibri" panose="020F0502020204030204" pitchFamily="34" charset="0"/>
                                          <a:cs typeface="Cambria Math" panose="02040503050406030204" pitchFamily="18" charset="0"/>
                                        </a:rPr>
                                        <m:t>10</m:t>
                                      </m:r>
                                    </m:e>
                                    <m:sup>
                                      <m:r>
                                        <a:rPr lang="en-US" sz="2000" i="1">
                                          <a:effectLst/>
                                          <a:latin typeface="Cambria Math" panose="02040503050406030204" pitchFamily="18" charset="0"/>
                                          <a:ea typeface="Calibri" panose="020F0502020204030204" pitchFamily="34" charset="0"/>
                                          <a:cs typeface="Cambria Math" panose="02040503050406030204" pitchFamily="18" charset="0"/>
                                        </a:rPr>
                                        <m:t>−10</m:t>
                                      </m:r>
                                    </m:sup>
                                  </m:sSup>
                                </m:num>
                                <m:den>
                                  <m:sSup>
                                    <m:sSupPr>
                                      <m:ctrlPr>
                                        <a:rPr lang="ru-RU" sz="2000"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2000" i="1">
                                          <a:effectLst/>
                                          <a:latin typeface="Cambria Math" panose="02040503050406030204" pitchFamily="18" charset="0"/>
                                          <a:ea typeface="Calibri" panose="020F0502020204030204" pitchFamily="34" charset="0"/>
                                          <a:cs typeface="Times New Roman" panose="02020603050405020304" pitchFamily="18" charset="0"/>
                                        </a:rPr>
                                        <m:t>10</m:t>
                                      </m:r>
                                    </m:e>
                                    <m:sup>
                                      <m:r>
                                        <a:rPr lang="en-US" sz="2000" i="1">
                                          <a:effectLst/>
                                          <a:latin typeface="Cambria Math" panose="02040503050406030204" pitchFamily="18" charset="0"/>
                                          <a:ea typeface="Calibri" panose="020F0502020204030204" pitchFamily="34" charset="0"/>
                                          <a:cs typeface="Times New Roman" panose="02020603050405020304" pitchFamily="18" charset="0"/>
                                        </a:rPr>
                                        <m:t>−</m:t>
                                      </m:r>
                                      <m:r>
                                        <a:rPr lang="ru-RU" sz="2000" b="0" i="1" smtClean="0">
                                          <a:effectLst/>
                                          <a:latin typeface="Cambria Math" panose="02040503050406030204" pitchFamily="18" charset="0"/>
                                          <a:ea typeface="Calibri" panose="020F0502020204030204" pitchFamily="34" charset="0"/>
                                          <a:cs typeface="Times New Roman" panose="02020603050405020304" pitchFamily="18" charset="0"/>
                                        </a:rPr>
                                        <m:t>2</m:t>
                                      </m:r>
                                    </m:sup>
                                  </m:sSup>
                                </m:den>
                              </m:f>
                            </m:oMath>
                          </a14:m>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 2,4∙10</a:t>
                          </a:r>
                          <a:r>
                            <a:rPr lang="en-US"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000" baseline="300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pOH = </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3</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,6    pH= 1</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0</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,4</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7616529"/>
                      </a:ext>
                    </a:extLst>
                  </a:tr>
                  <a:tr h="1760653">
                    <a:tc>
                      <a:txBody>
                        <a:bodyPr/>
                        <a:lstStyle/>
                        <a:p>
                          <a:pPr algn="just">
                            <a:lnSpc>
                              <a:spcPct val="107000"/>
                            </a:lnSpc>
                            <a:spcAft>
                              <a:spcPts val="8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т/к: рН </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extLst>
                      <a:ext uri="{0D108BD9-81ED-4DB2-BD59-A6C34878D82A}">
                        <a16:rowId xmlns:a16="http://schemas.microsoft.com/office/drawing/2014/main" val="3577264543"/>
                      </a:ext>
                    </a:extLst>
                  </a:tr>
                </a:tbl>
              </a:graphicData>
            </a:graphic>
          </p:graphicFrame>
        </mc:Choice>
        <mc:Fallback xmlns="">
          <p:graphicFrame>
            <p:nvGraphicFramePr>
              <p:cNvPr id="8" name="Таблица 7">
                <a:extLst>
                  <a:ext uri="{FF2B5EF4-FFF2-40B4-BE49-F238E27FC236}">
                    <a16:creationId xmlns:a16="http://schemas.microsoft.com/office/drawing/2014/main" id="{CF702E11-DF62-486F-B872-7FF565B24643}"/>
                  </a:ext>
                </a:extLst>
              </p:cNvPr>
              <p:cNvGraphicFramePr>
                <a:graphicFrameLocks noGrp="1"/>
              </p:cNvGraphicFramePr>
              <p:nvPr>
                <p:extLst>
                  <p:ext uri="{D42A27DB-BD31-4B8C-83A1-F6EECF244321}">
                    <p14:modId xmlns:p14="http://schemas.microsoft.com/office/powerpoint/2010/main" val="2631128063"/>
                  </p:ext>
                </p:extLst>
              </p:nvPr>
            </p:nvGraphicFramePr>
            <p:xfrm>
              <a:off x="611560" y="3113584"/>
              <a:ext cx="7704856" cy="2620466"/>
            </p:xfrm>
            <a:graphic>
              <a:graphicData uri="http://schemas.openxmlformats.org/drawingml/2006/table">
                <a:tbl>
                  <a:tblPr firstRow="1" firstCol="1" bandRow="1"/>
                  <a:tblGrid>
                    <a:gridCol w="3852016">
                      <a:extLst>
                        <a:ext uri="{9D8B030D-6E8A-4147-A177-3AD203B41FA5}">
                          <a16:colId xmlns:a16="http://schemas.microsoft.com/office/drawing/2014/main" val="694859603"/>
                        </a:ext>
                      </a:extLst>
                    </a:gridCol>
                    <a:gridCol w="3852840">
                      <a:extLst>
                        <a:ext uri="{9D8B030D-6E8A-4147-A177-3AD203B41FA5}">
                          <a16:colId xmlns:a16="http://schemas.microsoft.com/office/drawing/2014/main" val="485440642"/>
                        </a:ext>
                      </a:extLst>
                    </a:gridCol>
                  </a:tblGrid>
                  <a:tr h="859813">
                    <a:tc>
                      <a:txBody>
                        <a:bodyPr/>
                        <a:lstStyle/>
                        <a:p>
                          <a:pPr algn="just">
                            <a:lnSpc>
                              <a:spcPct val="107000"/>
                            </a:lnSpc>
                            <a:spcAft>
                              <a:spcPts val="8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Бер: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K</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S</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0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(Mg(OH)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6∙10</a:t>
                          </a:r>
                          <a:r>
                            <a:rPr lang="en-US" sz="2000" baseline="30000" dirty="0">
                              <a:effectLst/>
                              <a:latin typeface="Times New Roman" panose="02020603050405020304" pitchFamily="18" charset="0"/>
                              <a:ea typeface="Calibri" panose="020F0502020204030204" pitchFamily="34" charset="0"/>
                              <a:cs typeface="Times New Roman" panose="02020603050405020304" pitchFamily="18" charset="0"/>
                            </a:rPr>
                            <a:t>-10</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C(Mg(OH)</a:t>
                          </a:r>
                          <a:r>
                            <a:rPr lang="en-US" sz="20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 0,01M</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3"/>
                          <a:stretch>
                            <a:fillRect l="-100000" t="-2784" r="-316" b="-464"/>
                          </a:stretch>
                        </a:blipFill>
                      </a:tcPr>
                    </a:tc>
                    <a:extLst>
                      <a:ext uri="{0D108BD9-81ED-4DB2-BD59-A6C34878D82A}">
                        <a16:rowId xmlns:a16="http://schemas.microsoft.com/office/drawing/2014/main" val="877616529"/>
                      </a:ext>
                    </a:extLst>
                  </a:tr>
                  <a:tr h="1760653">
                    <a:tc>
                      <a:txBody>
                        <a:bodyPr/>
                        <a:lstStyle/>
                        <a:p>
                          <a:pPr algn="just">
                            <a:lnSpc>
                              <a:spcPct val="107000"/>
                            </a:lnSpc>
                            <a:spcAft>
                              <a:spcPts val="80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т/к: рН </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extLst>
                      <a:ext uri="{0D108BD9-81ED-4DB2-BD59-A6C34878D82A}">
                        <a16:rowId xmlns:a16="http://schemas.microsoft.com/office/drawing/2014/main" val="3577264543"/>
                      </a:ext>
                    </a:extLst>
                  </a:tr>
                </a:tbl>
              </a:graphicData>
            </a:graphic>
          </p:graphicFrame>
        </mc:Fallback>
      </mc:AlternateContent>
      <p:sp>
        <p:nvSpPr>
          <p:cNvPr id="9" name="Rectangle 1">
            <a:extLst>
              <a:ext uri="{FF2B5EF4-FFF2-40B4-BE49-F238E27FC236}">
                <a16:creationId xmlns:a16="http://schemas.microsoft.com/office/drawing/2014/main" id="{64780D9B-B984-4F23-8ABF-8E185736B3DB}"/>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2004018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1862</TotalTime>
  <Words>937</Words>
  <Application>Microsoft Office PowerPoint</Application>
  <PresentationFormat>Экран (4:3)</PresentationFormat>
  <Paragraphs>83</Paragraphs>
  <Slides>20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20</vt:i4>
      </vt:variant>
    </vt:vector>
  </HeadingPairs>
  <TitlesOfParts>
    <vt:vector size="27" baseType="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Daulet Maksut</cp:lastModifiedBy>
  <cp:revision>136</cp:revision>
  <dcterms:created xsi:type="dcterms:W3CDTF">2012-02-27T19:01:21Z</dcterms:created>
  <dcterms:modified xsi:type="dcterms:W3CDTF">2020-10-20T07:51:19Z</dcterms:modified>
</cp:coreProperties>
</file>